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7" r:id="rId5"/>
    <p:sldId id="260" r:id="rId6"/>
    <p:sldId id="266" r:id="rId7"/>
    <p:sldId id="284" r:id="rId8"/>
    <p:sldId id="267" r:id="rId9"/>
    <p:sldId id="275" r:id="rId10"/>
    <p:sldId id="286" r:id="rId11"/>
    <p:sldId id="274" r:id="rId12"/>
    <p:sldId id="261" r:id="rId13"/>
    <p:sldId id="288" r:id="rId14"/>
    <p:sldId id="289" r:id="rId15"/>
    <p:sldId id="290" r:id="rId16"/>
    <p:sldId id="293" r:id="rId17"/>
    <p:sldId id="294" r:id="rId18"/>
    <p:sldId id="301" r:id="rId19"/>
    <p:sldId id="302" r:id="rId20"/>
    <p:sldId id="282" r:id="rId21"/>
    <p:sldId id="295" r:id="rId22"/>
    <p:sldId id="296" r:id="rId23"/>
    <p:sldId id="297" r:id="rId24"/>
    <p:sldId id="298" r:id="rId25"/>
    <p:sldId id="299" r:id="rId26"/>
    <p:sldId id="276" r:id="rId27"/>
    <p:sldId id="265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D87B"/>
    <a:srgbClr val="A46DD1"/>
    <a:srgbClr val="937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5FA98-C68D-42E2-822F-599B25B778E9}" v="112" dt="2025-10-17T00:16:30.900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7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Inserisci in questa slide riassuntiva gli screenshot delle parti salienti della tua presentazione. In questo modo, chi ti ascolta avrà una panoramica completa del tuo lavoro di tesi.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"/><Relationship Id="rId3" Type="http://schemas.openxmlformats.org/officeDocument/2006/relationships/image" Target="../media/image5.tif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6.tif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.png"/><Relationship Id="rId5" Type="http://schemas.openxmlformats.org/officeDocument/2006/relationships/image" Target="../media/image33.png"/><Relationship Id="rId10" Type="http://schemas.openxmlformats.org/officeDocument/2006/relationships/image" Target="../media/image10.png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5" Type="http://schemas.openxmlformats.org/officeDocument/2006/relationships/image" Target="../media/image45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Titolo tesi"/>
          <p:cNvSpPr txBox="1">
            <a:spLocks noGrp="1"/>
          </p:cNvSpPr>
          <p:nvPr>
            <p:ph type="title"/>
          </p:nvPr>
        </p:nvSpPr>
        <p:spPr>
          <a:xfrm>
            <a:off x="-32272" y="3070964"/>
            <a:ext cx="13037072" cy="305604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-199">
                <a:solidFill>
                  <a:srgbClr val="30303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6200" dirty="0"/>
              <a:t>Generazione Automatica di User Stories a partire da Requisiti Software tramite Prompt Engineering</a:t>
            </a:r>
            <a:endParaRPr sz="6200" dirty="0"/>
          </a:p>
        </p:txBody>
      </p:sp>
      <p:pic>
        <p:nvPicPr>
          <p:cNvPr id="189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19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1" name="image2.tif" descr="image2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Giovanni Borrelli</a:t>
            </a:r>
            <a:br>
              <a:rPr dirty="0"/>
            </a:br>
            <a:r>
              <a:rPr dirty="0"/>
              <a:t>Mat.:  </a:t>
            </a:r>
            <a:r>
              <a:rPr lang="it-IT" dirty="0"/>
              <a:t>0522501807</a:t>
            </a:r>
            <a:endParaRPr dirty="0"/>
          </a:p>
        </p:txBody>
      </p:sp>
      <p:grpSp>
        <p:nvGrpSpPr>
          <p:cNvPr id="19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19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5" name="image1.tif" descr="image1.tif"/>
            <p:cNvPicPr>
              <a:picLocks noChangeAspect="1"/>
            </p:cNvPicPr>
            <p:nvPr/>
          </p:nvPicPr>
          <p:blipFill>
            <a:blip r:embed="rId4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7" name="email@studenti.unisa.it…"/>
          <p:cNvSpPr txBox="1"/>
          <p:nvPr/>
        </p:nvSpPr>
        <p:spPr>
          <a:xfrm>
            <a:off x="983156" y="8528015"/>
            <a:ext cx="590558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g.borrelli17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98" name="world-wide-we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QR code che riporta al PDF della tua tesi —&gt;"/>
          <p:cNvSpPr txBox="1"/>
          <p:nvPr/>
        </p:nvSpPr>
        <p:spPr>
          <a:xfrm>
            <a:off x="8682425" y="8518423"/>
            <a:ext cx="25739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/>
              <a:t>Scansiona il QR-code per consultare la tesi completa online</a:t>
            </a:r>
            <a:endParaRPr dirty="0"/>
          </a:p>
        </p:txBody>
      </p:sp>
      <p:pic>
        <p:nvPicPr>
          <p:cNvPr id="201" name="Immagine" descr="Immag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4315" y="85199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rof. Nome Cognome…"/>
          <p:cNvSpPr txBox="1"/>
          <p:nvPr/>
        </p:nvSpPr>
        <p:spPr>
          <a:xfrm>
            <a:off x="575334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Fabio Palomba</a:t>
            </a:r>
            <a:endParaRPr dirty="0"/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Dott</a:t>
            </a:r>
            <a:r>
              <a:rPr dirty="0"/>
              <a:t>. </a:t>
            </a:r>
            <a:r>
              <a:rPr lang="it-IT" dirty="0"/>
              <a:t>Francesco Casillo</a:t>
            </a:r>
            <a:endParaRPr dirty="0"/>
          </a:p>
        </p:txBody>
      </p:sp>
      <p:sp>
        <p:nvSpPr>
          <p:cNvPr id="20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Laurea (</a:t>
            </a:r>
            <a:r>
              <a:rPr lang="it-IT" dirty="0"/>
              <a:t>Magistrale</a:t>
            </a:r>
            <a:r>
              <a:rPr dirty="0"/>
              <a:t>) in Informatica</a:t>
            </a:r>
          </a:p>
        </p:txBody>
      </p:sp>
      <p:pic>
        <p:nvPicPr>
          <p:cNvPr id="204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5D308-60F8-B188-9661-C6EDAEEC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8352AE8F-B6B2-C294-3421-068A2BD1AB22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696E1456-DFB2-B6F8-0E0A-BE08BEFCE55B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5C6F8262-679F-88EE-4CFB-6E1A10E2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AE28A2-3BD6-A1A3-575D-4533F7C87F07}"/>
              </a:ext>
            </a:extLst>
          </p:cNvPr>
          <p:cNvSpPr txBox="1"/>
          <p:nvPr/>
        </p:nvSpPr>
        <p:spPr>
          <a:xfrm>
            <a:off x="983157" y="1784479"/>
            <a:ext cx="11338560" cy="850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 anchorCtr="1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</a:t>
            </a: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558AB78A-E1EC-DA0E-98EC-65C5C86EE337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BFD16B31-9179-0B72-6B45-E25CE4968D15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A9856892-6C77-5203-58D8-F20E084E3518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5AC31039-103E-F53A-B9F7-94BC54E5A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83D5D01D-A735-732A-4018-4777BE39B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985B72DD-C2D0-AF5F-960B-06FCB50DB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9BD54F4-1A38-A042-4C85-ACF0136DADD6}"/>
              </a:ext>
            </a:extLst>
          </p:cNvPr>
          <p:cNvSpPr txBox="1"/>
          <p:nvPr/>
        </p:nvSpPr>
        <p:spPr>
          <a:xfrm>
            <a:off x="557064" y="3274451"/>
            <a:ext cx="12025673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RQ1.</a:t>
            </a:r>
            <a:r>
              <a:rPr lang="it-IT" dirty="0"/>
              <a:t> Quali tecniche di prompt engineering si rivelano più efficaci nella generazione automatica di user stories?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spcBef>
                <a:spcPts val="0"/>
              </a:spcBef>
            </a:pP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RQ2.</a:t>
            </a:r>
            <a:r>
              <a:rPr lang="it-IT" dirty="0"/>
              <a:t> Tra diversi modelli LLM quale mostra le migliori performance nella generazione automatica di user stories? </a:t>
            </a:r>
          </a:p>
          <a:p>
            <a:pPr algn="ctr">
              <a:spcBef>
                <a:spcPts val="0"/>
              </a:spcBef>
            </a:pPr>
            <a:endParaRPr kumimoji="0" lang="it-IT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spcBef>
                <a:spcPts val="0"/>
              </a:spcBef>
            </a:pP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RQ3.</a:t>
            </a:r>
            <a:r>
              <a:rPr lang="it-IT" dirty="0"/>
              <a:t> L’utilizzo di LLM è un metodo valido e promettente per generare automaticamente user stories a partire da requisiti software? </a:t>
            </a:r>
            <a:endParaRPr kumimoji="0" lang="it-IT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93125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BF14A-6E6B-ABF1-1A93-1F432B7C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C20763CE-5047-B3E2-3BDD-971CE17E6E10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E29FBDA5-64BC-D859-2252-AB5B4A60E51A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D909F78F-54D0-83B4-17A5-191C648A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FBFD27-6A3F-527A-CD33-D4E7E206E5DF}"/>
              </a:ext>
            </a:extLst>
          </p:cNvPr>
          <p:cNvSpPr txBox="1"/>
          <p:nvPr/>
        </p:nvSpPr>
        <p:spPr>
          <a:xfrm>
            <a:off x="983157" y="1784479"/>
            <a:ext cx="11338560" cy="850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 anchorCtr="1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ARCHITETTURA DEL PROGETTO</a:t>
            </a: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82F41069-0095-1038-0E4E-B6B5610171B5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00DCCC92-D0B7-1DDA-4C68-6CC115BD0010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46FCD44F-86D2-D569-AC89-3EDFE96E1E16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24001E94-C592-5EE5-16B7-3C3FD35977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1F9A98CE-16E8-70B3-452C-081076DC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F8BD13F3-E51A-1942-7C92-43B00F3D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57626FE-3974-AE62-D015-9820571B28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866" t="2215" r="360" b="-2215"/>
          <a:stretch>
            <a:fillRect/>
          </a:stretch>
        </p:blipFill>
        <p:spPr>
          <a:xfrm>
            <a:off x="487650" y="3379301"/>
            <a:ext cx="11678474" cy="34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43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EA29D-D7F6-E7E1-7C0B-8B27544D1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8CEA2EE0-E669-76AF-F4D3-65B951E8F6D1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5B4B5F64-BAFF-D42D-88D3-D15FC0D104B2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C34B1225-1FA0-9546-2399-297E06A4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480955-5462-3CD7-A45D-516BF62F61F7}"/>
              </a:ext>
            </a:extLst>
          </p:cNvPr>
          <p:cNvSpPr txBox="1"/>
          <p:nvPr/>
        </p:nvSpPr>
        <p:spPr>
          <a:xfrm>
            <a:off x="1841499" y="1549746"/>
            <a:ext cx="932180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DATASET</a:t>
            </a: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CE3FBE99-E8C8-F133-B7F5-071C57D719F2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78D4AF99-EEBE-70A8-14F4-D320792F21AD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D93D16A1-1666-770E-7C48-7AB765C1842A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2C2038FF-2311-3184-287B-56A00F699B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37129229-EA81-C3EB-77B4-32A84CC68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D34BF10C-95F8-ED4E-9BA5-63ADB2C07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4F173B-D1AD-F26D-B1E2-9EE82F61E194}"/>
              </a:ext>
            </a:extLst>
          </p:cNvPr>
          <p:cNvSpPr txBox="1"/>
          <p:nvPr/>
        </p:nvSpPr>
        <p:spPr>
          <a:xfrm>
            <a:off x="3552361" y="2699783"/>
            <a:ext cx="8907265" cy="5504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it-IT" dirty="0"/>
              <a:t>PURE è una raccolta di documenti</a:t>
            </a:r>
          </a:p>
          <a:p>
            <a:pPr>
              <a:spcBef>
                <a:spcPts val="0"/>
              </a:spcBef>
            </a:pPr>
            <a:r>
              <a:rPr lang="it-IT" dirty="0"/>
              <a:t>ottenuti dal Web, al cui interno sono presenti RS. </a:t>
            </a:r>
          </a:p>
          <a:p>
            <a:pPr>
              <a:spcBef>
                <a:spcPts val="0"/>
              </a:spcBef>
            </a:pPr>
            <a:r>
              <a:rPr lang="it-IT" dirty="0"/>
              <a:t>Ad ogni requisito è assegnato un ID che indica il documento di provenienza, e ogni documento corrisponde a un progetto differente.</a:t>
            </a:r>
          </a:p>
          <a:p>
            <a:pPr>
              <a:spcBef>
                <a:spcPts val="0"/>
              </a:spcBef>
            </a:pPr>
            <a:endParaRPr lang="it-IT" dirty="0"/>
          </a:p>
          <a:p>
            <a:pPr>
              <a:spcBef>
                <a:spcPts val="0"/>
              </a:spcBef>
            </a:pPr>
            <a:r>
              <a:rPr lang="it-IT" dirty="0"/>
              <a:t>La selezione dei progetti è avvenuta sulla base di criteri oggettivi, quali la numerosità dei requisiti, completezza e disponibilità pubblica. </a:t>
            </a:r>
          </a:p>
          <a:p>
            <a:pPr algn="ctr">
              <a:spcBef>
                <a:spcPts val="0"/>
              </a:spcBef>
            </a:pPr>
            <a:endParaRPr lang="it-IT" dirty="0"/>
          </a:p>
          <a:p>
            <a:pPr>
              <a:spcBef>
                <a:spcPts val="0"/>
              </a:spcBef>
            </a:pPr>
            <a:r>
              <a:rPr lang="it-IT" dirty="0"/>
              <a:t>Sono stati scelti tre progetti: </a:t>
            </a:r>
          </a:p>
          <a:p>
            <a:pPr>
              <a:spcBef>
                <a:spcPts val="0"/>
              </a:spcBef>
            </a:pPr>
            <a:r>
              <a:rPr lang="it-IT" dirty="0"/>
              <a:t>CCHIT 2011 EHR; </a:t>
            </a:r>
            <a:r>
              <a:rPr lang="it-IT" dirty="0" err="1"/>
              <a:t>LACountyEHR</a:t>
            </a:r>
            <a:r>
              <a:rPr lang="it-IT" dirty="0"/>
              <a:t> </a:t>
            </a:r>
            <a:r>
              <a:rPr lang="it-IT" dirty="0" err="1"/>
              <a:t>Reqs</a:t>
            </a:r>
            <a:r>
              <a:rPr lang="it-IT" dirty="0"/>
              <a:t>; </a:t>
            </a:r>
            <a:r>
              <a:rPr lang="it-IT" dirty="0" err="1"/>
              <a:t>iTRUST</a:t>
            </a:r>
            <a:r>
              <a:rPr lang="it-IT" dirty="0"/>
              <a:t>.</a:t>
            </a:r>
          </a:p>
          <a:p>
            <a:pPr algn="ctr">
              <a:spcBef>
                <a:spcPts val="0"/>
              </a:spcBef>
            </a:pP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E187978-4316-7C91-A0D4-17869FC63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52" y="4148435"/>
            <a:ext cx="2182136" cy="21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52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FA55F-CDBB-0A12-F879-3C1F3FD8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B94404CC-25E8-0CD5-8DC5-21259C6EEE0F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DCF26D44-938A-E00B-FA62-BA42D333975A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14606604-4E00-6589-8179-C7734500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A1EBA2BB-DEAF-1909-6012-F088869E11E0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A8CBFA87-9A35-1CDA-1932-6CAFD86FB57F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BB7AB606-FF73-2FB7-CF02-3AD374FD233E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1D5FC25C-4681-30E8-8FA0-89D03E24F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581B3C5F-FA54-004B-E990-68AE3F77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7E7DF287-16CF-70D5-C841-3C8DC614A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DBB0ED-158C-B431-41C7-59600F8708E3}"/>
              </a:ext>
            </a:extLst>
          </p:cNvPr>
          <p:cNvSpPr txBox="1"/>
          <p:nvPr/>
        </p:nvSpPr>
        <p:spPr>
          <a:xfrm>
            <a:off x="6685433" y="1917959"/>
            <a:ext cx="5774193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dirty="0"/>
              <a:t>Per la generazione automatica delle user stories sono stati selezionati due LLM: </a:t>
            </a:r>
            <a:br>
              <a:rPr lang="it-IT" dirty="0"/>
            </a:b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LLaMA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 3.1 8B </a:t>
            </a:r>
            <a:r>
              <a:rPr lang="it-IT" dirty="0"/>
              <a:t>e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Mistral 7B</a:t>
            </a:r>
            <a:r>
              <a:rPr lang="it-IT" dirty="0"/>
              <a:t>. </a:t>
            </a:r>
          </a:p>
          <a:p>
            <a:pPr algn="ctr">
              <a:spcBef>
                <a:spcPts val="0"/>
              </a:spcBef>
            </a:pPr>
            <a:endParaRPr lang="it-IT" dirty="0"/>
          </a:p>
          <a:p>
            <a:pPr algn="ctr">
              <a:spcBef>
                <a:spcPts val="0"/>
              </a:spcBef>
            </a:pPr>
            <a:r>
              <a:rPr lang="it-IT" dirty="0"/>
              <a:t>La scelta di questi modelli è</a:t>
            </a:r>
          </a:p>
          <a:p>
            <a:pPr algn="ctr">
              <a:spcBef>
                <a:spcPts val="0"/>
              </a:spcBef>
            </a:pPr>
            <a:r>
              <a:rPr lang="it-IT" dirty="0"/>
              <a:t>stata guidata dai seguenti criteri:</a:t>
            </a:r>
          </a:p>
          <a:p>
            <a:pPr algn="ctr">
              <a:spcBef>
                <a:spcPts val="0"/>
              </a:spcBef>
            </a:pPr>
            <a:endParaRPr lang="it-IT" dirty="0"/>
          </a:p>
          <a:p>
            <a:pPr algn="ctr">
              <a:spcBef>
                <a:spcPts val="0"/>
              </a:spcBef>
            </a:pPr>
            <a:r>
              <a:rPr lang="it-IT" dirty="0"/>
              <a:t>• Disponibilità open-source;</a:t>
            </a:r>
          </a:p>
          <a:p>
            <a:pPr algn="ctr">
              <a:spcBef>
                <a:spcPts val="0"/>
              </a:spcBef>
            </a:pPr>
            <a:r>
              <a:rPr lang="it-IT" dirty="0"/>
              <a:t>• Compatibilità con risorse limitate;</a:t>
            </a:r>
          </a:p>
          <a:p>
            <a:pPr algn="ctr">
              <a:spcBef>
                <a:spcPts val="0"/>
              </a:spcBef>
            </a:pPr>
            <a:r>
              <a:rPr lang="it-IT" dirty="0"/>
              <a:t>• Integrazione via API;</a:t>
            </a:r>
          </a:p>
          <a:p>
            <a:pPr algn="ctr">
              <a:spcBef>
                <a:spcPts val="0"/>
              </a:spcBef>
            </a:pPr>
            <a:r>
              <a:rPr lang="it-IT" dirty="0"/>
              <a:t>• Adattabilità al dominio applicativo.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2A1BFD-C423-9064-D948-EDF90832B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07" y="3754346"/>
            <a:ext cx="1604403" cy="16044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F6F15F-2A7F-5C95-4A00-C8A8805715B0}"/>
              </a:ext>
            </a:extLst>
          </p:cNvPr>
          <p:cNvSpPr txBox="1"/>
          <p:nvPr/>
        </p:nvSpPr>
        <p:spPr>
          <a:xfrm>
            <a:off x="641853" y="1950744"/>
            <a:ext cx="5677515" cy="1338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dirty="0"/>
              <a:t>Pulizia e </a:t>
            </a:r>
            <a:r>
              <a:rPr lang="it-IT" dirty="0" err="1"/>
              <a:t>Preprocessing</a:t>
            </a:r>
            <a:r>
              <a:rPr lang="it-IT" dirty="0"/>
              <a:t> dei dati:</a:t>
            </a:r>
          </a:p>
          <a:p>
            <a:pPr algn="ctr">
              <a:spcBef>
                <a:spcPts val="0"/>
              </a:spcBef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Rimozione di valori nulli, valori duplicati, </a:t>
            </a:r>
            <a:r>
              <a:rPr lang="it-IT" dirty="0"/>
              <a:t>gestione della codifica.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E9DD8-9331-BFFB-AC5A-AFF9462A6FFA}"/>
              </a:ext>
            </a:extLst>
          </p:cNvPr>
          <p:cNvSpPr txBox="1"/>
          <p:nvPr/>
        </p:nvSpPr>
        <p:spPr>
          <a:xfrm>
            <a:off x="1345004" y="5823524"/>
            <a:ext cx="427121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dirty="0"/>
              <a:t>Operazioni di normalizzazione;</a:t>
            </a:r>
            <a:br>
              <a:rPr lang="it-IT" dirty="0"/>
            </a:br>
            <a:r>
              <a:rPr lang="it-IT" dirty="0"/>
              <a:t>Rimozione di caratteri speciali non riconosciuti</a:t>
            </a:r>
          </a:p>
        </p:txBody>
      </p:sp>
    </p:spTree>
    <p:extLst>
      <p:ext uri="{BB962C8B-B14F-4D97-AF65-F5344CB8AC3E}">
        <p14:creationId xmlns:p14="http://schemas.microsoft.com/office/powerpoint/2010/main" val="11034134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B2834-7C43-BA45-370F-255FCB72B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23689AF0-9F93-360A-272C-15E10BBE1E94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7DD6E86F-7C39-8E1D-A9A4-EBA59E59F2BC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36F1452A-B3C8-68BE-1AAD-A50605E5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F318F7D5-7FC6-56BB-04B3-BEE8A54B0357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043FA5A4-90EB-D42F-7A6B-A210F6E77BDE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FBB96A77-DF7E-9327-D2F9-EFD31DAEE886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3F4A1DEC-AB43-A3B9-4624-DFB107260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6133F73F-3780-4F2C-34E0-18ACAB01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4E06870D-4B68-7223-BD8C-F3C551C3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AC4B24-4FD3-DD31-9EEE-B05D1A1AF0A8}"/>
              </a:ext>
            </a:extLst>
          </p:cNvPr>
          <p:cNvSpPr txBox="1"/>
          <p:nvPr/>
        </p:nvSpPr>
        <p:spPr>
          <a:xfrm>
            <a:off x="2504292" y="2563219"/>
            <a:ext cx="7982357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dirty="0"/>
              <a:t>Il prompt engineering è l’</a:t>
            </a:r>
            <a:r>
              <a:rPr lang="it-IT" dirty="0">
                <a:solidFill>
                  <a:srgbClr val="C00000"/>
                </a:solidFill>
              </a:rPr>
              <a:t>insieme di tecniche </a:t>
            </a:r>
            <a:r>
              <a:rPr lang="it-IT" dirty="0"/>
              <a:t>volte a progettare in modo accurato gli </a:t>
            </a:r>
            <a:r>
              <a:rPr lang="it-IT" dirty="0">
                <a:solidFill>
                  <a:srgbClr val="C00000"/>
                </a:solidFill>
              </a:rPr>
              <a:t>input </a:t>
            </a:r>
            <a:r>
              <a:rPr lang="it-IT" dirty="0"/>
              <a:t>forniti a un LLM, con l’obiettivo di guidarne il comportamento e migliorare la qualità delle risposte.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03AE82-4D42-AE1F-5DC0-4AE3687B9F3D}"/>
              </a:ext>
            </a:extLst>
          </p:cNvPr>
          <p:cNvSpPr txBox="1"/>
          <p:nvPr/>
        </p:nvSpPr>
        <p:spPr>
          <a:xfrm>
            <a:off x="2416402" y="1578579"/>
            <a:ext cx="8464989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5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PROMPT ENGINEERING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9FBE6D-8489-30EC-DB2A-0F2B3A04D82C}"/>
              </a:ext>
            </a:extLst>
          </p:cNvPr>
          <p:cNvSpPr txBox="1"/>
          <p:nvPr/>
        </p:nvSpPr>
        <p:spPr>
          <a:xfrm>
            <a:off x="2254574" y="5028545"/>
            <a:ext cx="8495652" cy="30941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dirty="0"/>
              <a:t>Sono state utilizzate e confrontate 9 tecniche di Prompt Engineering:</a:t>
            </a:r>
          </a:p>
          <a:p>
            <a:pPr algn="ctr">
              <a:spcBef>
                <a:spcPts val="0"/>
              </a:spcBef>
            </a:pPr>
            <a:br>
              <a:rPr lang="it-IT" dirty="0"/>
            </a:br>
            <a:r>
              <a:rPr lang="en-US" sz="2400" dirty="0"/>
              <a:t>Few-shot, Zero-shot, Chain-of-Thought, Prompt Chaining, Meta-Prompting, Prompt Directional Stimulus, Self-consistency, Reflection, </a:t>
            </a:r>
            <a:r>
              <a:rPr lang="it-IT" sz="2400" dirty="0"/>
              <a:t>Prompt Generate Knowledge,</a:t>
            </a:r>
            <a:r>
              <a:rPr lang="en-US" sz="2400" dirty="0"/>
              <a:t> Prompt Ensemble</a:t>
            </a:r>
            <a:endParaRPr lang="it-IT" sz="2400" dirty="0"/>
          </a:p>
          <a:p>
            <a:pPr algn="ctr">
              <a:spcBef>
                <a:spcPts val="0"/>
              </a:spcBef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179144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3F5E7-6ABB-96D1-360A-73322EEE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2A8EC805-6AB6-B9A1-90A7-2B662A50205A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634C540E-5C91-2115-2763-3C3E1130B2AF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79CACC45-5D19-9118-ECDB-16728D2A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339A01-E178-EEAB-BDDA-27C376C5286A}"/>
              </a:ext>
            </a:extLst>
          </p:cNvPr>
          <p:cNvSpPr txBox="1"/>
          <p:nvPr/>
        </p:nvSpPr>
        <p:spPr>
          <a:xfrm>
            <a:off x="162560" y="2157755"/>
            <a:ext cx="12679680" cy="90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5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Esempio N.1: </a:t>
            </a:r>
            <a:r>
              <a:rPr kumimoji="0" lang="it-IT" sz="58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Zeroshot</a:t>
            </a:r>
            <a:endParaRPr kumimoji="0" lang="it-IT" sz="5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8171E94C-2E0B-D003-97D0-EF8DA8758783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344FA289-CD91-A6C0-C5DA-93E7AF99DD57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19638760-0C17-26CB-BDA4-7B04236E1120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57CF9F2D-5B9E-D7CD-5565-2869AAE05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91F8196D-DBE0-8A8E-2E2A-35E9F166B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ECBEF965-2CA8-1BBB-450A-09FE81B22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32C478-8127-5395-722B-9BFF36DA32B3}"/>
              </a:ext>
            </a:extLst>
          </p:cNvPr>
          <p:cNvSpPr txBox="1"/>
          <p:nvPr/>
        </p:nvSpPr>
        <p:spPr>
          <a:xfrm>
            <a:off x="2113768" y="3346933"/>
            <a:ext cx="849565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dirty="0"/>
              <a:t>Prompt di input inviato insieme alla lista dei requisiti: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98A414-52C2-8772-7ED8-FD9A914C5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857" y="4450337"/>
            <a:ext cx="10097085" cy="25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23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E9EBA-690B-133F-AD3C-3D1A5F4A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>
            <a:extLst>
              <a:ext uri="{FF2B5EF4-FFF2-40B4-BE49-F238E27FC236}">
                <a16:creationId xmlns:a16="http://schemas.microsoft.com/office/drawing/2014/main" id="{7B948DF8-449B-0F30-E47C-FF0404533CCA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>
            <a:extLst>
              <a:ext uri="{FF2B5EF4-FFF2-40B4-BE49-F238E27FC236}">
                <a16:creationId xmlns:a16="http://schemas.microsoft.com/office/drawing/2014/main" id="{45BCA75C-38F2-65E9-3B82-0CBC676E02DF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>
            <a:extLst>
              <a:ext uri="{FF2B5EF4-FFF2-40B4-BE49-F238E27FC236}">
                <a16:creationId xmlns:a16="http://schemas.microsoft.com/office/drawing/2014/main" id="{855045D7-0396-9CC2-5BB8-26B023F5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42D5DB-C4BE-776A-AA72-713E99D6FB18}"/>
              </a:ext>
            </a:extLst>
          </p:cNvPr>
          <p:cNvSpPr txBox="1"/>
          <p:nvPr/>
        </p:nvSpPr>
        <p:spPr>
          <a:xfrm>
            <a:off x="162560" y="2157755"/>
            <a:ext cx="12679680" cy="90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5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Esempio N.2: Chain-of-</a:t>
            </a:r>
            <a:r>
              <a:rPr kumimoji="0" lang="it-IT" sz="58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Thought</a:t>
            </a:r>
            <a:endParaRPr kumimoji="0" lang="it-IT" sz="5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ED2C3409-7791-B639-B131-E812E675B7DE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964EFDDE-8B8F-20E3-FC8F-9DF5013E5041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E2180D08-F5EE-A21B-E697-26CF30F49BE5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B67F5E31-06CB-8D1B-1BCF-8DD0F2100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99ACA853-8048-A85B-74AF-C4350C599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9786780C-7E6A-2DA3-3D81-80C99C891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7F909F2-44FB-ECDD-0858-0EB54C3F3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134" y="3240396"/>
            <a:ext cx="9057762" cy="48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038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B7198920-880E-F880-9C2C-B55BF56549F7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ED212B60-74C3-79B7-DFFE-FE01C32B24E5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F4CC3BBA-796E-0D79-BC13-11C02DFCE7D7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BA287EE6-E632-E514-AC84-4E359FA5B1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9E1F62D7-3398-56FA-DEFE-740E28E9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CF3F0F96-A93B-0713-B511-8AEE8ED46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2D3A30-FAAD-2B82-72DE-A921EA989461}"/>
              </a:ext>
            </a:extLst>
          </p:cNvPr>
          <p:cNvSpPr txBox="1"/>
          <p:nvPr/>
        </p:nvSpPr>
        <p:spPr>
          <a:xfrm>
            <a:off x="1188229" y="1663981"/>
            <a:ext cx="10614483" cy="895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sz="5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METRICHE DI VALUTAZIONE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24B5E3-E6BD-3977-045D-EFC93F10F129}"/>
              </a:ext>
            </a:extLst>
          </p:cNvPr>
          <p:cNvSpPr txBox="1"/>
          <p:nvPr/>
        </p:nvSpPr>
        <p:spPr>
          <a:xfrm>
            <a:off x="8062663" y="5523289"/>
            <a:ext cx="2971800" cy="518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BERT</a:t>
            </a:r>
            <a:r>
              <a:rPr lang="it-IT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F2C25C-F0B9-4AA4-994F-EF6EA9248578}"/>
              </a:ext>
            </a:extLst>
          </p:cNvPr>
          <p:cNvSpPr txBox="1"/>
          <p:nvPr/>
        </p:nvSpPr>
        <p:spPr>
          <a:xfrm>
            <a:off x="7925503" y="3048427"/>
            <a:ext cx="2971800" cy="518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ROUGE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FA9C1A-1216-1006-6B60-F0957FB39C06}"/>
              </a:ext>
            </a:extLst>
          </p:cNvPr>
          <p:cNvSpPr txBox="1"/>
          <p:nvPr/>
        </p:nvSpPr>
        <p:spPr>
          <a:xfrm>
            <a:off x="1788733" y="3029960"/>
            <a:ext cx="2956560" cy="533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BLEU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CE4FBE-DD7D-A88D-C65B-8BB56EAC6EB6}"/>
              </a:ext>
            </a:extLst>
          </p:cNvPr>
          <p:cNvSpPr txBox="1"/>
          <p:nvPr/>
        </p:nvSpPr>
        <p:spPr>
          <a:xfrm>
            <a:off x="1651251" y="5498360"/>
            <a:ext cx="2971800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METEOR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0A0D282-295F-6F68-E483-CD22A106B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98" y="3848671"/>
            <a:ext cx="5914765" cy="964889"/>
          </a:xfrm>
          <a:prstGeom prst="rect">
            <a:avLst/>
          </a:prstGeom>
        </p:spPr>
      </p:pic>
      <p:pic>
        <p:nvPicPr>
          <p:cNvPr id="1028" name="Picture 4" descr="Rouge-L">
            <a:extLst>
              <a:ext uri="{FF2B5EF4-FFF2-40B4-BE49-F238E27FC236}">
                <a16:creationId xmlns:a16="http://schemas.microsoft.com/office/drawing/2014/main" id="{A681A3A5-1FA0-E2A6-D674-F12C4A929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t="3040" r="25099" b="76851"/>
          <a:stretch>
            <a:fillRect/>
          </a:stretch>
        </p:blipFill>
        <p:spPr bwMode="auto">
          <a:xfrm>
            <a:off x="6770890" y="3629227"/>
            <a:ext cx="5281025" cy="14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EOR Score Calculation">
            <a:extLst>
              <a:ext uri="{FF2B5EF4-FFF2-40B4-BE49-F238E27FC236}">
                <a16:creationId xmlns:a16="http://schemas.microsoft.com/office/drawing/2014/main" id="{18511834-8548-938C-18D1-53C6697C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4" y="6373727"/>
            <a:ext cx="32289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RT Score Explained | Medium">
            <a:extLst>
              <a:ext uri="{FF2B5EF4-FFF2-40B4-BE49-F238E27FC236}">
                <a16:creationId xmlns:a16="http://schemas.microsoft.com/office/drawing/2014/main" id="{801793AC-CB63-1C7A-0CA3-C0DAAA89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44" y="6323476"/>
            <a:ext cx="4680438" cy="127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1276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7EFDE-5FAD-7951-BA00-3D828956A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>
            <a:extLst>
              <a:ext uri="{FF2B5EF4-FFF2-40B4-BE49-F238E27FC236}">
                <a16:creationId xmlns:a16="http://schemas.microsoft.com/office/drawing/2014/main" id="{A1657AFB-95A8-A8CF-62C5-14463622819C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>
            <a:extLst>
              <a:ext uri="{FF2B5EF4-FFF2-40B4-BE49-F238E27FC236}">
                <a16:creationId xmlns:a16="http://schemas.microsoft.com/office/drawing/2014/main" id="{140688D3-D99A-C94C-3689-F4416ED3B484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>
            <a:extLst>
              <a:ext uri="{FF2B5EF4-FFF2-40B4-BE49-F238E27FC236}">
                <a16:creationId xmlns:a16="http://schemas.microsoft.com/office/drawing/2014/main" id="{9C68494B-6BA3-788D-1783-41CAE158A8AC}"/>
              </a:ext>
            </a:extLst>
          </p:cNvPr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304" name="email@studenti.unisa.it…">
            <a:extLst>
              <a:ext uri="{FF2B5EF4-FFF2-40B4-BE49-F238E27FC236}">
                <a16:creationId xmlns:a16="http://schemas.microsoft.com/office/drawing/2014/main" id="{48CE0BF4-9278-E4A8-A297-6EBEBA6878A7}"/>
              </a:ext>
            </a:extLst>
          </p:cNvPr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305" name="world-wide-web.png" descr="world-wide-web.png">
            <a:extLst>
              <a:ext uri="{FF2B5EF4-FFF2-40B4-BE49-F238E27FC236}">
                <a16:creationId xmlns:a16="http://schemas.microsoft.com/office/drawing/2014/main" id="{905BE271-422C-9E1C-4E7E-873FC433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mail.png" descr="email.png">
            <a:extLst>
              <a:ext uri="{FF2B5EF4-FFF2-40B4-BE49-F238E27FC236}">
                <a16:creationId xmlns:a16="http://schemas.microsoft.com/office/drawing/2014/main" id="{B16643B5-64A6-A723-4F3E-C4E2F264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>
            <a:extLst>
              <a:ext uri="{FF2B5EF4-FFF2-40B4-BE49-F238E27FC236}">
                <a16:creationId xmlns:a16="http://schemas.microsoft.com/office/drawing/2014/main" id="{79823827-5B37-1201-6C62-1D68C2AA9CD7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313" name="image2.png" descr="image2.png">
            <a:extLst>
              <a:ext uri="{FF2B5EF4-FFF2-40B4-BE49-F238E27FC236}">
                <a16:creationId xmlns:a16="http://schemas.microsoft.com/office/drawing/2014/main" id="{B3B1094D-9D8E-230D-EE66-BE5EEC3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>
            <a:extLst>
              <a:ext uri="{FF2B5EF4-FFF2-40B4-BE49-F238E27FC236}">
                <a16:creationId xmlns:a16="http://schemas.microsoft.com/office/drawing/2014/main" id="{9712B8DE-2BBC-76C6-34B8-422DFA5B8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57237627-1C51-4592-283B-73E367EFE3F6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2FD7135-3B3F-0C9A-3453-75B1308A1924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E66347BB-2238-4A44-3C5F-E46AE4C56DFE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5" name="world-wide-web.png">
            <a:extLst>
              <a:ext uri="{FF2B5EF4-FFF2-40B4-BE49-F238E27FC236}">
                <a16:creationId xmlns:a16="http://schemas.microsoft.com/office/drawing/2014/main" id="{D5466ABA-3F73-5446-3057-86EF2D5E1B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mail.png" descr="email.png">
            <a:extLst>
              <a:ext uri="{FF2B5EF4-FFF2-40B4-BE49-F238E27FC236}">
                <a16:creationId xmlns:a16="http://schemas.microsoft.com/office/drawing/2014/main" id="{44FC363F-C240-72D1-76F3-BA13AF06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3B1D5B54-E5CB-8A72-A19A-7A0E632D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A00FF6-8ED5-F01A-F99F-23337DE974FA}"/>
              </a:ext>
            </a:extLst>
          </p:cNvPr>
          <p:cNvSpPr txBox="1"/>
          <p:nvPr/>
        </p:nvSpPr>
        <p:spPr>
          <a:xfrm>
            <a:off x="1555750" y="1917932"/>
            <a:ext cx="9893300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sz="3200" dirty="0">
                <a:solidFill>
                  <a:srgbClr val="A46D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RQ1. Confronto tra le tecniche di Prompt Engineering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rgbClr val="A46D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spcBef>
                <a:spcPts val="0"/>
              </a:spcBef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Analisi quantitativa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638C1AD-89D9-5E83-EFE3-912344F8C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31" y="3762044"/>
            <a:ext cx="6161238" cy="355428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FA82FCD-6294-7A5B-CE09-E39B435E48B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74"/>
          <a:stretch>
            <a:fillRect/>
          </a:stretch>
        </p:blipFill>
        <p:spPr>
          <a:xfrm>
            <a:off x="6266169" y="3727874"/>
            <a:ext cx="6633700" cy="3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559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827EE-5369-9A4F-B00D-82455960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>
            <a:extLst>
              <a:ext uri="{FF2B5EF4-FFF2-40B4-BE49-F238E27FC236}">
                <a16:creationId xmlns:a16="http://schemas.microsoft.com/office/drawing/2014/main" id="{3662FB61-878D-0736-952E-8E0D722EB93D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>
            <a:extLst>
              <a:ext uri="{FF2B5EF4-FFF2-40B4-BE49-F238E27FC236}">
                <a16:creationId xmlns:a16="http://schemas.microsoft.com/office/drawing/2014/main" id="{6F46680F-9B60-1147-FDE4-D5C0CD1BB62B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>
            <a:extLst>
              <a:ext uri="{FF2B5EF4-FFF2-40B4-BE49-F238E27FC236}">
                <a16:creationId xmlns:a16="http://schemas.microsoft.com/office/drawing/2014/main" id="{F68829AA-B637-FB86-B596-3877955A5D64}"/>
              </a:ext>
            </a:extLst>
          </p:cNvPr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304" name="email@studenti.unisa.it…">
            <a:extLst>
              <a:ext uri="{FF2B5EF4-FFF2-40B4-BE49-F238E27FC236}">
                <a16:creationId xmlns:a16="http://schemas.microsoft.com/office/drawing/2014/main" id="{3922EE52-B037-F562-5AF3-3043166D5B4A}"/>
              </a:ext>
            </a:extLst>
          </p:cNvPr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305" name="world-wide-web.png" descr="world-wide-web.png">
            <a:extLst>
              <a:ext uri="{FF2B5EF4-FFF2-40B4-BE49-F238E27FC236}">
                <a16:creationId xmlns:a16="http://schemas.microsoft.com/office/drawing/2014/main" id="{A85D9DA6-C3A6-228A-1F39-D861528F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mail.png" descr="email.png">
            <a:extLst>
              <a:ext uri="{FF2B5EF4-FFF2-40B4-BE49-F238E27FC236}">
                <a16:creationId xmlns:a16="http://schemas.microsoft.com/office/drawing/2014/main" id="{505CB416-504F-E30B-71CF-059214FE0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>
            <a:extLst>
              <a:ext uri="{FF2B5EF4-FFF2-40B4-BE49-F238E27FC236}">
                <a16:creationId xmlns:a16="http://schemas.microsoft.com/office/drawing/2014/main" id="{2AB43FD8-5A20-5E27-3A64-5E836A4441E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313" name="image2.png" descr="image2.png">
            <a:extLst>
              <a:ext uri="{FF2B5EF4-FFF2-40B4-BE49-F238E27FC236}">
                <a16:creationId xmlns:a16="http://schemas.microsoft.com/office/drawing/2014/main" id="{FA3E0698-EED7-3AB0-2977-84D645B7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>
            <a:extLst>
              <a:ext uri="{FF2B5EF4-FFF2-40B4-BE49-F238E27FC236}">
                <a16:creationId xmlns:a16="http://schemas.microsoft.com/office/drawing/2014/main" id="{1865F640-8AF5-9003-5B9A-3971D5274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FF475AF3-7896-21A7-32A5-C6C18CCBF9B0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04C31225-038D-3D14-28C8-EE1743BC11A2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1E845808-80C4-7647-1B7B-F44E4BD1625E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5" name="world-wide-web.png">
            <a:extLst>
              <a:ext uri="{FF2B5EF4-FFF2-40B4-BE49-F238E27FC236}">
                <a16:creationId xmlns:a16="http://schemas.microsoft.com/office/drawing/2014/main" id="{E293A54B-FF13-F313-CFCA-CEFE78D0D9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mail.png" descr="email.png">
            <a:extLst>
              <a:ext uri="{FF2B5EF4-FFF2-40B4-BE49-F238E27FC236}">
                <a16:creationId xmlns:a16="http://schemas.microsoft.com/office/drawing/2014/main" id="{B3E08221-77A4-F138-7216-022F259A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A614E8AC-5AFE-7546-F246-25F767B2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A1DBE9-29A1-753F-8C32-463870AE5992}"/>
              </a:ext>
            </a:extLst>
          </p:cNvPr>
          <p:cNvSpPr txBox="1"/>
          <p:nvPr/>
        </p:nvSpPr>
        <p:spPr>
          <a:xfrm>
            <a:off x="1555750" y="1917932"/>
            <a:ext cx="9893300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sz="3200" dirty="0">
                <a:solidFill>
                  <a:srgbClr val="A46D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RQ1. Confronto tra le tecniche di Prompt Engineering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rgbClr val="A46D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spcBef>
                <a:spcPts val="0"/>
              </a:spcBef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Confronto tra metodi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8F50FF8-23F1-A703-1985-5AF0EDB56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045" y="3034097"/>
            <a:ext cx="510568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Few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-shot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tecnica più efficace.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Esempi chiari riducono ambiguità e omissioni. Meno passaggi logici intermedi.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F2E0FA-60E3-0262-AD56-0F57F6209349}"/>
              </a:ext>
            </a:extLst>
          </p:cNvPr>
          <p:cNvSpPr txBox="1"/>
          <p:nvPr/>
        </p:nvSpPr>
        <p:spPr>
          <a:xfrm>
            <a:off x="7117566" y="5103228"/>
            <a:ext cx="510568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7030A0"/>
                </a:solidFill>
              </a:rPr>
              <a:t>Chain-of-</a:t>
            </a:r>
            <a:r>
              <a:rPr lang="it-IT" sz="2000" b="1" dirty="0" err="1">
                <a:solidFill>
                  <a:srgbClr val="7030A0"/>
                </a:solidFill>
              </a:rPr>
              <a:t>Thought</a:t>
            </a:r>
            <a:r>
              <a:rPr lang="it-IT" sz="2000" b="1" dirty="0">
                <a:solidFill>
                  <a:srgbClr val="7030A0"/>
                </a:solidFill>
              </a:rPr>
              <a:t> e </a:t>
            </a:r>
            <a:br>
              <a:rPr lang="it-IT" sz="2000" b="1" dirty="0">
                <a:solidFill>
                  <a:srgbClr val="7030A0"/>
                </a:solidFill>
              </a:rPr>
            </a:br>
            <a:r>
              <a:rPr lang="it-IT" sz="2000" b="1" dirty="0">
                <a:solidFill>
                  <a:srgbClr val="7030A0"/>
                </a:solidFill>
              </a:rPr>
              <a:t>Prompt </a:t>
            </a:r>
            <a:r>
              <a:rPr lang="it-IT" sz="2000" b="1" dirty="0" err="1">
                <a:solidFill>
                  <a:srgbClr val="7030A0"/>
                </a:solidFill>
              </a:rPr>
              <a:t>Chaining</a:t>
            </a:r>
            <a:r>
              <a:rPr lang="it-IT" sz="2000" dirty="0"/>
              <a:t>: </a:t>
            </a:r>
            <a:br>
              <a:rPr lang="it-IT" sz="2000" dirty="0"/>
            </a:br>
            <a:r>
              <a:rPr lang="it-IT" sz="2000" dirty="0"/>
              <a:t>tecniche sequenziali e complesse hanno performance più basse e instabili. La gestione di più passaggi intermedi aumenta la probabilità di omissioni o incoerenze tra attore, funzionalità e obiettivo.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55E394-200C-C37B-7D28-1C8962309EB8}"/>
              </a:ext>
            </a:extLst>
          </p:cNvPr>
          <p:cNvSpPr txBox="1"/>
          <p:nvPr/>
        </p:nvSpPr>
        <p:spPr>
          <a:xfrm>
            <a:off x="781552" y="5100524"/>
            <a:ext cx="5893568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7030A0"/>
                </a:solidFill>
              </a:rPr>
              <a:t>Meta-</a:t>
            </a:r>
            <a:r>
              <a:rPr lang="it-IT" sz="2000" b="1" dirty="0" err="1">
                <a:solidFill>
                  <a:srgbClr val="7030A0"/>
                </a:solidFill>
              </a:rPr>
              <a:t>Prompting</a:t>
            </a:r>
            <a:r>
              <a:rPr lang="it-IT" sz="2000" b="1" dirty="0">
                <a:solidFill>
                  <a:srgbClr val="7030A0"/>
                </a:solidFill>
              </a:rPr>
              <a:t> e </a:t>
            </a:r>
            <a:br>
              <a:rPr lang="it-IT" sz="2000" b="1" dirty="0">
                <a:solidFill>
                  <a:srgbClr val="7030A0"/>
                </a:solidFill>
              </a:rPr>
            </a:br>
            <a:r>
              <a:rPr lang="it-IT" sz="2000" b="1" dirty="0">
                <a:solidFill>
                  <a:srgbClr val="7030A0"/>
                </a:solidFill>
              </a:rPr>
              <a:t>Prompt </a:t>
            </a:r>
            <a:r>
              <a:rPr lang="it-IT" sz="2000" b="1" dirty="0" err="1">
                <a:solidFill>
                  <a:srgbClr val="7030A0"/>
                </a:solidFill>
              </a:rPr>
              <a:t>Directional</a:t>
            </a:r>
            <a:r>
              <a:rPr lang="it-IT" sz="2000" b="1" dirty="0">
                <a:solidFill>
                  <a:srgbClr val="7030A0"/>
                </a:solidFill>
              </a:rPr>
              <a:t> </a:t>
            </a:r>
            <a:r>
              <a:rPr lang="it-IT" sz="2000" b="1" dirty="0" err="1">
                <a:solidFill>
                  <a:srgbClr val="7030A0"/>
                </a:solidFill>
              </a:rPr>
              <a:t>Stimulus</a:t>
            </a:r>
            <a:r>
              <a:rPr lang="it-IT" sz="2000" b="1" dirty="0">
                <a:solidFill>
                  <a:srgbClr val="7030A0"/>
                </a:solidFill>
              </a:rPr>
              <a:t>:</a:t>
            </a:r>
            <a:br>
              <a:rPr lang="it-IT" sz="2000" dirty="0"/>
            </a:br>
            <a:r>
              <a:rPr lang="it-IT" sz="2000" dirty="0"/>
              <a:t>Tecniche di controllo leggero; Risultati buoni ma inferiori a </a:t>
            </a:r>
            <a:r>
              <a:rPr lang="it-IT" sz="2000" dirty="0" err="1"/>
              <a:t>Few</a:t>
            </a:r>
            <a:r>
              <a:rPr lang="it-IT" sz="2000" dirty="0"/>
              <a:t>-shot. Le istruzioni sul formato e gli indizi sugli attori migliorano la consistenza e riducono omissioni, ma la mancanza di esempi concreti limita l’adattabilità del modello a requisiti variabili.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79564F-20E8-3F67-E4DE-A92CE5696DA4}"/>
              </a:ext>
            </a:extLst>
          </p:cNvPr>
          <p:cNvSpPr txBox="1"/>
          <p:nvPr/>
        </p:nvSpPr>
        <p:spPr>
          <a:xfrm>
            <a:off x="7117566" y="3376988"/>
            <a:ext cx="482678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7030A0"/>
                </a:solidFill>
              </a:rPr>
              <a:t>Prompt Ensemble</a:t>
            </a:r>
            <a:r>
              <a:rPr lang="it-IT" sz="2000" dirty="0"/>
              <a:t>: combina </a:t>
            </a:r>
            <a:r>
              <a:rPr lang="it-IT" sz="2000" dirty="0" err="1"/>
              <a:t>Few</a:t>
            </a:r>
            <a:r>
              <a:rPr lang="it-IT" sz="2000" dirty="0"/>
              <a:t>-shot, Meta-</a:t>
            </a:r>
            <a:r>
              <a:rPr lang="it-IT" sz="2000" dirty="0" err="1"/>
              <a:t>Prompting</a:t>
            </a:r>
            <a:r>
              <a:rPr lang="it-IT" sz="2000" dirty="0"/>
              <a:t> e Prompt </a:t>
            </a:r>
            <a:r>
              <a:rPr lang="it-IT" sz="2000" dirty="0" err="1"/>
              <a:t>Directional</a:t>
            </a:r>
            <a:r>
              <a:rPr lang="it-IT" sz="2000" dirty="0"/>
              <a:t> </a:t>
            </a:r>
            <a:r>
              <a:rPr lang="it-IT" sz="2000" dirty="0" err="1"/>
              <a:t>Stimulus</a:t>
            </a:r>
            <a:r>
              <a:rPr lang="it-IT" sz="2000" dirty="0"/>
              <a:t>. Miglioramento marginale.</a:t>
            </a:r>
          </a:p>
        </p:txBody>
      </p:sp>
    </p:spTree>
    <p:extLst>
      <p:ext uri="{BB962C8B-B14F-4D97-AF65-F5344CB8AC3E}">
        <p14:creationId xmlns:p14="http://schemas.microsoft.com/office/powerpoint/2010/main" val="31555500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/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dirty="0"/>
          </a:p>
        </p:txBody>
      </p:sp>
      <p:sp>
        <p:nvSpPr>
          <p:cNvPr id="245" name="email@studenti.unisa.it…"/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 descr="Immagine che contiene schermata, clipart, Elementi grafici, grafica&#10;&#10;Descrizione generata automaticamente">
            <a:extLst>
              <a:ext uri="{FF2B5EF4-FFF2-40B4-BE49-F238E27FC236}">
                <a16:creationId xmlns:a16="http://schemas.microsoft.com/office/drawing/2014/main" id="{31030595-DC78-D4F1-2D90-36F4917EE4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6" y="3209164"/>
            <a:ext cx="2396480" cy="23964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168675-A7DF-76F7-8794-72A083E0B058}"/>
              </a:ext>
            </a:extLst>
          </p:cNvPr>
          <p:cNvSpPr txBox="1"/>
          <p:nvPr/>
        </p:nvSpPr>
        <p:spPr>
          <a:xfrm>
            <a:off x="3355022" y="2521357"/>
            <a:ext cx="8950631" cy="34060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dirty="0"/>
              <a:t>Il </a:t>
            </a:r>
            <a:r>
              <a:rPr lang="it-IT" dirty="0">
                <a:solidFill>
                  <a:schemeClr val="accent1"/>
                </a:solidFill>
              </a:rPr>
              <a:t>ciclo di vita del software </a:t>
            </a:r>
            <a:r>
              <a:rPr lang="it-IT" dirty="0"/>
              <a:t>comprende tutte le fasi, dall’idea iniziale alla realizzazione, del sistema informatico.</a:t>
            </a:r>
          </a:p>
          <a:p>
            <a:pPr algn="ctr"/>
            <a:r>
              <a:rPr lang="it-IT" dirty="0"/>
              <a:t>Modelli principali: </a:t>
            </a:r>
            <a:r>
              <a:rPr lang="it-IT" dirty="0">
                <a:solidFill>
                  <a:schemeClr val="accent1"/>
                </a:solidFill>
              </a:rPr>
              <a:t>a cascata </a:t>
            </a:r>
            <a:r>
              <a:rPr lang="it-IT" dirty="0"/>
              <a:t>e </a:t>
            </a:r>
            <a:r>
              <a:rPr lang="it-IT" dirty="0">
                <a:solidFill>
                  <a:schemeClr val="accent1"/>
                </a:solidFill>
              </a:rPr>
              <a:t>agili</a:t>
            </a:r>
            <a:r>
              <a:rPr lang="it-IT" dirty="0"/>
              <a:t>.</a:t>
            </a:r>
          </a:p>
          <a:p>
            <a:pPr algn="ctr"/>
            <a:r>
              <a:rPr lang="it-IT" dirty="0"/>
              <a:t>L’</a:t>
            </a:r>
            <a:r>
              <a:rPr lang="it-IT" dirty="0">
                <a:solidFill>
                  <a:schemeClr val="accent1"/>
                </a:solidFill>
              </a:rPr>
              <a:t>ingegneria dei requisiti </a:t>
            </a:r>
            <a:r>
              <a:rPr lang="it-IT" dirty="0"/>
              <a:t>ha un ruolo chiave nell’identificare e gestire i requisiti.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12CB9-8257-7D74-9A89-2AA410946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>
            <a:extLst>
              <a:ext uri="{FF2B5EF4-FFF2-40B4-BE49-F238E27FC236}">
                <a16:creationId xmlns:a16="http://schemas.microsoft.com/office/drawing/2014/main" id="{E6120A28-95DD-8B2F-F318-6EBE8480833E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>
            <a:extLst>
              <a:ext uri="{FF2B5EF4-FFF2-40B4-BE49-F238E27FC236}">
                <a16:creationId xmlns:a16="http://schemas.microsoft.com/office/drawing/2014/main" id="{BEA04B6D-0DF2-1500-9145-C4BEE961552C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>
            <a:extLst>
              <a:ext uri="{FF2B5EF4-FFF2-40B4-BE49-F238E27FC236}">
                <a16:creationId xmlns:a16="http://schemas.microsoft.com/office/drawing/2014/main" id="{9F297973-47D3-DDBD-D69E-276005A16852}"/>
              </a:ext>
            </a:extLst>
          </p:cNvPr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304" name="email@studenti.unisa.it…">
            <a:extLst>
              <a:ext uri="{FF2B5EF4-FFF2-40B4-BE49-F238E27FC236}">
                <a16:creationId xmlns:a16="http://schemas.microsoft.com/office/drawing/2014/main" id="{086B670E-DDE6-A9CB-0CB2-7DFAF7FEFA86}"/>
              </a:ext>
            </a:extLst>
          </p:cNvPr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305" name="world-wide-web.png" descr="world-wide-web.png">
            <a:extLst>
              <a:ext uri="{FF2B5EF4-FFF2-40B4-BE49-F238E27FC236}">
                <a16:creationId xmlns:a16="http://schemas.microsoft.com/office/drawing/2014/main" id="{D271FFA0-3DF4-B344-F2CC-37E6D786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mail.png" descr="email.png">
            <a:extLst>
              <a:ext uri="{FF2B5EF4-FFF2-40B4-BE49-F238E27FC236}">
                <a16:creationId xmlns:a16="http://schemas.microsoft.com/office/drawing/2014/main" id="{AE29227A-B144-7EA0-5341-2E4D453E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>
            <a:extLst>
              <a:ext uri="{FF2B5EF4-FFF2-40B4-BE49-F238E27FC236}">
                <a16:creationId xmlns:a16="http://schemas.microsoft.com/office/drawing/2014/main" id="{578CD4FD-EE8E-BCB5-E7FE-3AD3FC537201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313" name="image2.png" descr="image2.png">
            <a:extLst>
              <a:ext uri="{FF2B5EF4-FFF2-40B4-BE49-F238E27FC236}">
                <a16:creationId xmlns:a16="http://schemas.microsoft.com/office/drawing/2014/main" id="{778A320A-B364-265F-B26E-69150953D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>
            <a:extLst>
              <a:ext uri="{FF2B5EF4-FFF2-40B4-BE49-F238E27FC236}">
                <a16:creationId xmlns:a16="http://schemas.microsoft.com/office/drawing/2014/main" id="{BEA331DD-595D-B0E4-CB1C-F990C532B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71C58D1A-F1AA-8AA2-51A1-C24A682A158F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FA4F9F01-F1A9-484D-3281-D460094F7866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88C8733B-7A6F-3BC7-B888-1B65CB2F39EC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5" name="world-wide-web.png">
            <a:extLst>
              <a:ext uri="{FF2B5EF4-FFF2-40B4-BE49-F238E27FC236}">
                <a16:creationId xmlns:a16="http://schemas.microsoft.com/office/drawing/2014/main" id="{45DC842A-6797-5038-E92C-3C096623C2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mail.png" descr="email.png">
            <a:extLst>
              <a:ext uri="{FF2B5EF4-FFF2-40B4-BE49-F238E27FC236}">
                <a16:creationId xmlns:a16="http://schemas.microsoft.com/office/drawing/2014/main" id="{573E342B-38CE-A18E-20F4-7E5B6D0DC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950AA7ED-9BA8-6264-6B35-5F9AB2E10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69B093-8651-ED13-BFEF-6F6DB0C2E7C9}"/>
              </a:ext>
            </a:extLst>
          </p:cNvPr>
          <p:cNvSpPr txBox="1"/>
          <p:nvPr/>
        </p:nvSpPr>
        <p:spPr>
          <a:xfrm>
            <a:off x="1555750" y="1762885"/>
            <a:ext cx="98933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sz="4000" dirty="0">
                <a:solidFill>
                  <a:srgbClr val="A46D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Risposta alla RQ1:</a:t>
            </a:r>
          </a:p>
          <a:p>
            <a:pPr algn="ctr">
              <a:spcBef>
                <a:spcPts val="0"/>
              </a:spcBef>
            </a:pPr>
            <a:r>
              <a:rPr kumimoji="0" lang="it-IT" sz="40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La tecnica migliore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6D1520-C3D1-AABC-CA44-80C2B4CA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702" y="3376378"/>
            <a:ext cx="806339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/>
              <a:t>Dall’analisi emerge che la tecnica di </a:t>
            </a:r>
            <a:r>
              <a:rPr lang="it-IT" sz="2800" b="1" dirty="0" err="1">
                <a:solidFill>
                  <a:srgbClr val="7030A0"/>
                </a:solidFill>
              </a:rPr>
              <a:t>Few</a:t>
            </a:r>
            <a:r>
              <a:rPr lang="it-IT" sz="2800" b="1" dirty="0">
                <a:solidFill>
                  <a:srgbClr val="7030A0"/>
                </a:solidFill>
              </a:rPr>
              <a:t>-shot</a:t>
            </a:r>
            <a:r>
              <a:rPr lang="it-IT" sz="2800" dirty="0"/>
              <a:t> si rivela la più efficace nella generazione automatica di US da RS.</a:t>
            </a:r>
          </a:p>
          <a:p>
            <a:pPr lvl="0" algn="ct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it-IT" sz="2800" dirty="0"/>
          </a:p>
          <a:p>
            <a:pPr lvl="0" algn="ct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/>
              <a:t>I valori medi delle metriche sono costantemente più alti rispetto a tutte le altre tecniche.</a:t>
            </a:r>
          </a:p>
          <a:p>
            <a:pPr lvl="0" algn="ct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it-IT" sz="2800" dirty="0"/>
          </a:p>
          <a:p>
            <a:pPr lvl="0" algn="ct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/>
              <a:t> Anche eventuali discrepanze minori non compromettono la comprensibilità e la pertinenza del testo. </a:t>
            </a: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565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432CDD-8176-586E-0943-B503E5D13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>
            <a:extLst>
              <a:ext uri="{FF2B5EF4-FFF2-40B4-BE49-F238E27FC236}">
                <a16:creationId xmlns:a16="http://schemas.microsoft.com/office/drawing/2014/main" id="{1CD54ECE-376A-4897-C8C2-2BE3A151F4AA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>
            <a:extLst>
              <a:ext uri="{FF2B5EF4-FFF2-40B4-BE49-F238E27FC236}">
                <a16:creationId xmlns:a16="http://schemas.microsoft.com/office/drawing/2014/main" id="{5787DE6A-032E-1E65-B9FF-49D7F46F689C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>
            <a:extLst>
              <a:ext uri="{FF2B5EF4-FFF2-40B4-BE49-F238E27FC236}">
                <a16:creationId xmlns:a16="http://schemas.microsoft.com/office/drawing/2014/main" id="{10EDD78C-099D-2494-57A2-D6548C2C5B6C}"/>
              </a:ext>
            </a:extLst>
          </p:cNvPr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304" name="email@studenti.unisa.it…">
            <a:extLst>
              <a:ext uri="{FF2B5EF4-FFF2-40B4-BE49-F238E27FC236}">
                <a16:creationId xmlns:a16="http://schemas.microsoft.com/office/drawing/2014/main" id="{DCE2F605-858D-A43F-EB5F-74F881BA7063}"/>
              </a:ext>
            </a:extLst>
          </p:cNvPr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305" name="world-wide-web.png" descr="world-wide-web.png">
            <a:extLst>
              <a:ext uri="{FF2B5EF4-FFF2-40B4-BE49-F238E27FC236}">
                <a16:creationId xmlns:a16="http://schemas.microsoft.com/office/drawing/2014/main" id="{BFDF3CF7-11FC-CD10-102B-4B4B14248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mail.png" descr="email.png">
            <a:extLst>
              <a:ext uri="{FF2B5EF4-FFF2-40B4-BE49-F238E27FC236}">
                <a16:creationId xmlns:a16="http://schemas.microsoft.com/office/drawing/2014/main" id="{18C3AF45-A5F2-D73F-0845-2B9121C4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>
            <a:extLst>
              <a:ext uri="{FF2B5EF4-FFF2-40B4-BE49-F238E27FC236}">
                <a16:creationId xmlns:a16="http://schemas.microsoft.com/office/drawing/2014/main" id="{B0D15916-8104-C1E5-E674-86CD12FBA1E0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313" name="image2.png" descr="image2.png">
            <a:extLst>
              <a:ext uri="{FF2B5EF4-FFF2-40B4-BE49-F238E27FC236}">
                <a16:creationId xmlns:a16="http://schemas.microsoft.com/office/drawing/2014/main" id="{3E1C4BD5-ECB4-4D02-0410-FB1B321CA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>
            <a:extLst>
              <a:ext uri="{FF2B5EF4-FFF2-40B4-BE49-F238E27FC236}">
                <a16:creationId xmlns:a16="http://schemas.microsoft.com/office/drawing/2014/main" id="{6FAEB44E-57E1-24DF-1389-177CA0266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39862B36-8513-7578-871F-DD7F5E158C59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9A09568D-FA62-7E15-9019-944F5AC86AD4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E9C18CAE-18E6-252D-C746-7DC3B9A7F358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5" name="world-wide-web.png">
            <a:extLst>
              <a:ext uri="{FF2B5EF4-FFF2-40B4-BE49-F238E27FC236}">
                <a16:creationId xmlns:a16="http://schemas.microsoft.com/office/drawing/2014/main" id="{ABEA9E75-B57D-9E3F-C6BD-57E26AE804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mail.png" descr="email.png">
            <a:extLst>
              <a:ext uri="{FF2B5EF4-FFF2-40B4-BE49-F238E27FC236}">
                <a16:creationId xmlns:a16="http://schemas.microsoft.com/office/drawing/2014/main" id="{56327EF5-58E1-9C14-C944-4333DA68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9D3C2AA4-2133-FC7B-2F91-092461B30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7F354C-27F3-E5EB-D25D-200AE4A6FE25}"/>
              </a:ext>
            </a:extLst>
          </p:cNvPr>
          <p:cNvSpPr txBox="1"/>
          <p:nvPr/>
        </p:nvSpPr>
        <p:spPr>
          <a:xfrm>
            <a:off x="1555750" y="1726037"/>
            <a:ext cx="9893300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sz="3200" dirty="0">
                <a:solidFill>
                  <a:srgbClr val="A46D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RQ2. Confronto tra LLM diversi:</a:t>
            </a:r>
          </a:p>
          <a:p>
            <a:pPr algn="ctr">
              <a:spcBef>
                <a:spcPts val="0"/>
              </a:spcBef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Mistral e </a:t>
            </a:r>
            <a:r>
              <a:rPr kumimoji="0" lang="it-IT" sz="3200" b="0" i="0" u="none" strike="noStrike" cap="none" spc="0" normalizeH="0" baseline="0" dirty="0" err="1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LLaM</a:t>
            </a:r>
            <a:r>
              <a:rPr lang="it-IT" sz="32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D8173CC-EB74-AD40-410C-FA7C39990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420" y="3483378"/>
            <a:ext cx="810006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/>
              <a:t>Mistral a volte omette o semplifica il </a:t>
            </a:r>
            <a:r>
              <a:rPr lang="it-IT" sz="2400" dirty="0" err="1"/>
              <a:t>why</a:t>
            </a:r>
            <a:r>
              <a:rPr lang="it-IT" sz="2400" dirty="0"/>
              <a:t> della US, mentre </a:t>
            </a:r>
            <a:r>
              <a:rPr lang="it-IT" sz="2400" dirty="0" err="1"/>
              <a:t>LLaMA</a:t>
            </a:r>
            <a:r>
              <a:rPr lang="it-IT" sz="2400" dirty="0"/>
              <a:t> mantiene una maggiore coerenza e completezza nell’esprimere obiettivi e motivazioni. </a:t>
            </a:r>
          </a:p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br>
              <a:rPr lang="it-IT" sz="2400" dirty="0"/>
            </a:br>
            <a:r>
              <a:rPr lang="it-IT" sz="2400" dirty="0"/>
              <a:t>Con la tecnica Zero-shot, le differenze diventano più marcate.</a:t>
            </a:r>
          </a:p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/>
              <a:t>LLaMA</a:t>
            </a:r>
            <a:r>
              <a:rPr lang="it-IT" sz="2400" dirty="0"/>
              <a:t> ha mostrato performance </a:t>
            </a:r>
            <a:r>
              <a:rPr lang="it-IT" sz="2400" dirty="0">
                <a:solidFill>
                  <a:srgbClr val="7030A0"/>
                </a:solidFill>
              </a:rPr>
              <a:t>leggermente superiori </a:t>
            </a:r>
            <a:r>
              <a:rPr lang="it-IT" sz="2400" dirty="0"/>
              <a:t>rispetto a Mistral, con uno scarto medio di circa il </a:t>
            </a:r>
            <a:r>
              <a:rPr lang="it-IT" sz="2400" dirty="0">
                <a:solidFill>
                  <a:srgbClr val="7030A0"/>
                </a:solidFill>
              </a:rPr>
              <a:t>3%</a:t>
            </a:r>
            <a:r>
              <a:rPr lang="it-IT" sz="2400" dirty="0"/>
              <a:t> su tutte le metriche considerate.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6F1605-93E7-20E8-3179-503392846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52" y="4155504"/>
            <a:ext cx="1987048" cy="198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71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6087E-A443-AE0B-6F58-5BA3FCC1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>
            <a:extLst>
              <a:ext uri="{FF2B5EF4-FFF2-40B4-BE49-F238E27FC236}">
                <a16:creationId xmlns:a16="http://schemas.microsoft.com/office/drawing/2014/main" id="{EB998361-44D8-03E0-3429-1E5AA7AA954B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>
            <a:extLst>
              <a:ext uri="{FF2B5EF4-FFF2-40B4-BE49-F238E27FC236}">
                <a16:creationId xmlns:a16="http://schemas.microsoft.com/office/drawing/2014/main" id="{C580A775-A284-EB5B-3C58-452ACFF72E5D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>
            <a:extLst>
              <a:ext uri="{FF2B5EF4-FFF2-40B4-BE49-F238E27FC236}">
                <a16:creationId xmlns:a16="http://schemas.microsoft.com/office/drawing/2014/main" id="{6E84A923-A661-9573-95A2-31D9E68AE3E5}"/>
              </a:ext>
            </a:extLst>
          </p:cNvPr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304" name="email@studenti.unisa.it…">
            <a:extLst>
              <a:ext uri="{FF2B5EF4-FFF2-40B4-BE49-F238E27FC236}">
                <a16:creationId xmlns:a16="http://schemas.microsoft.com/office/drawing/2014/main" id="{B62E3BBA-F38A-EF20-E7DC-7999797FE79C}"/>
              </a:ext>
            </a:extLst>
          </p:cNvPr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305" name="world-wide-web.png" descr="world-wide-web.png">
            <a:extLst>
              <a:ext uri="{FF2B5EF4-FFF2-40B4-BE49-F238E27FC236}">
                <a16:creationId xmlns:a16="http://schemas.microsoft.com/office/drawing/2014/main" id="{C658DBC2-98F7-5CBF-1107-05A33B24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mail.png" descr="email.png">
            <a:extLst>
              <a:ext uri="{FF2B5EF4-FFF2-40B4-BE49-F238E27FC236}">
                <a16:creationId xmlns:a16="http://schemas.microsoft.com/office/drawing/2014/main" id="{46176FED-CB97-D641-E1FF-E8BC61191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>
            <a:extLst>
              <a:ext uri="{FF2B5EF4-FFF2-40B4-BE49-F238E27FC236}">
                <a16:creationId xmlns:a16="http://schemas.microsoft.com/office/drawing/2014/main" id="{B2028C84-1BCE-72B4-F698-199C95E3E041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313" name="image2.png" descr="image2.png">
            <a:extLst>
              <a:ext uri="{FF2B5EF4-FFF2-40B4-BE49-F238E27FC236}">
                <a16:creationId xmlns:a16="http://schemas.microsoft.com/office/drawing/2014/main" id="{78C7A61C-49CB-AE8C-8D59-67B4EB381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>
            <a:extLst>
              <a:ext uri="{FF2B5EF4-FFF2-40B4-BE49-F238E27FC236}">
                <a16:creationId xmlns:a16="http://schemas.microsoft.com/office/drawing/2014/main" id="{AD6A36F0-6D64-3DB8-9B7E-C0AF1483B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A9D967F2-43C5-CDDB-5945-416C7EACF753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FD7A0881-21F9-71B0-FE4C-03CB2DBBE6F6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452B303F-7E8B-8DA3-A14A-2FC20E34B5BA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5" name="world-wide-web.png">
            <a:extLst>
              <a:ext uri="{FF2B5EF4-FFF2-40B4-BE49-F238E27FC236}">
                <a16:creationId xmlns:a16="http://schemas.microsoft.com/office/drawing/2014/main" id="{A2EDE773-2E14-C413-36E0-99E3F3B7C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mail.png" descr="email.png">
            <a:extLst>
              <a:ext uri="{FF2B5EF4-FFF2-40B4-BE49-F238E27FC236}">
                <a16:creationId xmlns:a16="http://schemas.microsoft.com/office/drawing/2014/main" id="{60E9E611-9BC4-8B23-820F-1EC63C483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48E735BD-D47D-5CDD-361A-C93BC49C0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D7B678B-F229-81B4-9537-20442AD0AFE6}"/>
              </a:ext>
            </a:extLst>
          </p:cNvPr>
          <p:cNvSpPr txBox="1"/>
          <p:nvPr/>
        </p:nvSpPr>
        <p:spPr>
          <a:xfrm>
            <a:off x="1555750" y="1776134"/>
            <a:ext cx="9893300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it-IT" sz="3200" dirty="0">
                <a:solidFill>
                  <a:srgbClr val="A46D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RQ3. Validità dell’utilizzo di LLM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AC7598B-D364-A6B3-1019-1E6D080D0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18" y="5677019"/>
            <a:ext cx="67039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600" dirty="0"/>
              <a:t>Sì, l’utilizzo di LLM è un metodo valido e promettente per generare automaticamente User Stories a partire da Requisiti Software.</a:t>
            </a:r>
            <a:endParaRPr kumimoji="0" lang="it-IT" altLang="it-IT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49516FD-C78D-2F35-056E-4AEA733B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213" y="2738078"/>
            <a:ext cx="1907739" cy="19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700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Titolo Tesi…"/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289" name="email@studenti.unisa.it…"/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+mj-lt"/>
                <a:ea typeface="+mj-ea"/>
                <a:cs typeface="+mj-cs"/>
                <a:sym typeface="Helvetica Neue"/>
              </a:defRPr>
            </a:pPr>
            <a:r>
              <a:t>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+mj-lt"/>
                <a:ea typeface="+mj-ea"/>
                <a:cs typeface="+mj-cs"/>
                <a:sym typeface="Helvetica Neue"/>
              </a:defRPr>
            </a:pPr>
            <a:r>
              <a:t>@Account social</a:t>
            </a:r>
          </a:p>
        </p:txBody>
      </p:sp>
      <p:sp>
        <p:nvSpPr>
          <p:cNvPr id="290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Conclusioni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91" name="world-wide-web(1).png" descr="world-wide-web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email(1).png" descr="email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linkedin.png" descr="linked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E0559F-2DAF-5AB3-6438-8C7CBA623140}"/>
              </a:ext>
            </a:extLst>
          </p:cNvPr>
          <p:cNvSpPr txBox="1"/>
          <p:nvPr/>
        </p:nvSpPr>
        <p:spPr>
          <a:xfrm>
            <a:off x="8028642" y="2753061"/>
            <a:ext cx="3609838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Maggior numero di progetti analizzati.</a:t>
            </a:r>
          </a:p>
          <a:p>
            <a:pPr algn="ctr"/>
            <a:r>
              <a:rPr lang="it-IT" dirty="0"/>
              <a:t>Impiego di LLM più recenti.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5" name="Immagine 4" descr="Immagine che contiene Elementi grafici, simbolo, clipart, grafica&#10;&#10;Descrizione generata automaticamente">
            <a:extLst>
              <a:ext uri="{FF2B5EF4-FFF2-40B4-BE49-F238E27FC236}">
                <a16:creationId xmlns:a16="http://schemas.microsoft.com/office/drawing/2014/main" id="{8E988050-6542-24F3-F6EB-B5E7726729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03" y="5940306"/>
            <a:ext cx="2033496" cy="2033496"/>
          </a:xfrm>
          <a:prstGeom prst="rect">
            <a:avLst/>
          </a:prstGeom>
        </p:spPr>
      </p:pic>
      <p:sp>
        <p:nvSpPr>
          <p:cNvPr id="3" name="Rettangolo">
            <a:extLst>
              <a:ext uri="{FF2B5EF4-FFF2-40B4-BE49-F238E27FC236}">
                <a16:creationId xmlns:a16="http://schemas.microsoft.com/office/drawing/2014/main" id="{C2E66D9C-0D20-4D0A-F904-30529B733BE3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8E9BFC6E-02FF-EEE3-D2DE-7F82684AD825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B8C8F25-2DBE-4AF8-4845-61E73C06291C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7" name="world-wide-web.png">
            <a:extLst>
              <a:ext uri="{FF2B5EF4-FFF2-40B4-BE49-F238E27FC236}">
                <a16:creationId xmlns:a16="http://schemas.microsoft.com/office/drawing/2014/main" id="{41ED60D0-A110-E361-E587-4976E01F85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</p:pic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B77BA7B1-40EA-FEA8-A93C-76F8329438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</p:pic>
      <p:pic>
        <p:nvPicPr>
          <p:cNvPr id="9" name="linkedin(1).png" descr="linkedin(1).png">
            <a:extLst>
              <a:ext uri="{FF2B5EF4-FFF2-40B4-BE49-F238E27FC236}">
                <a16:creationId xmlns:a16="http://schemas.microsoft.com/office/drawing/2014/main" id="{5AAA1E47-3B3F-7347-B787-1532FA412C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</p:pic>
      <p:pic>
        <p:nvPicPr>
          <p:cNvPr id="10" name="image2.png" descr="image2.png">
            <a:extLst>
              <a:ext uri="{FF2B5EF4-FFF2-40B4-BE49-F238E27FC236}">
                <a16:creationId xmlns:a16="http://schemas.microsoft.com/office/drawing/2014/main" id="{6CFE7A49-AD1F-048F-3B65-50093A8DC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101256-FD77-3FE3-2A94-EAEBCA17068C}"/>
              </a:ext>
            </a:extLst>
          </p:cNvPr>
          <p:cNvSpPr txBox="1"/>
          <p:nvPr/>
        </p:nvSpPr>
        <p:spPr>
          <a:xfrm>
            <a:off x="1312795" y="2988437"/>
            <a:ext cx="4430101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endParaRPr lang="it-IT" sz="2800" dirty="0"/>
          </a:p>
          <a:p>
            <a:pPr algn="ctr">
              <a:spcBef>
                <a:spcPts val="0"/>
              </a:spcBef>
            </a:pPr>
            <a:r>
              <a:rPr lang="it-IT" sz="2800" dirty="0"/>
              <a:t>Rispetto ai metodi usati prima in letteratura, i LLM sono in grado di produrre US complete e corrette.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7A4AC72-64C6-00EC-7383-7D93960B82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3264" y="5963941"/>
            <a:ext cx="1881378" cy="188137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DB6124-A9B6-8B44-A663-58CFA023FF91}"/>
              </a:ext>
            </a:extLst>
          </p:cNvPr>
          <p:cNvSpPr txBox="1"/>
          <p:nvPr/>
        </p:nvSpPr>
        <p:spPr>
          <a:xfrm>
            <a:off x="1043726" y="1863780"/>
            <a:ext cx="4968240" cy="701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it-IT" sz="4400" b="1" i="0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CONCLUSIONI</a:t>
            </a:r>
            <a:endParaRPr lang="it-IT" sz="4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8C9ADA5-F1F5-7D9B-884A-4052BA6267F0}"/>
              </a:ext>
            </a:extLst>
          </p:cNvPr>
          <p:cNvSpPr txBox="1"/>
          <p:nvPr/>
        </p:nvSpPr>
        <p:spPr>
          <a:xfrm>
            <a:off x="7349441" y="1863779"/>
            <a:ext cx="4968240" cy="701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it-IT" sz="4400" b="1" i="0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SVILUPPI FUTURI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2022652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242275" y="-5659"/>
            <a:ext cx="4767545" cy="9764918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Titolo tesi"/>
          <p:cNvSpPr txBox="1"/>
          <p:nvPr/>
        </p:nvSpPr>
        <p:spPr>
          <a:xfrm>
            <a:off x="9862820" y="342392"/>
            <a:ext cx="288118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Generazione Automatica di US a partire da RS tramite Prompt Engineering</a:t>
            </a:r>
          </a:p>
        </p:txBody>
      </p:sp>
      <p:sp>
        <p:nvSpPr>
          <p:cNvPr id="318" name="email@studenti.unisa.it…"/>
          <p:cNvSpPr txBox="1"/>
          <p:nvPr/>
        </p:nvSpPr>
        <p:spPr>
          <a:xfrm>
            <a:off x="9007349" y="8071290"/>
            <a:ext cx="334065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github.com/</a:t>
            </a:r>
            <a:r>
              <a:rPr lang="it-IT" dirty="0" err="1"/>
              <a:t>GiovanniBorrelli</a:t>
            </a:r>
            <a:r>
              <a:rPr lang="it-IT" dirty="0"/>
              <a:t> /in/giovanniborrelli01</a:t>
            </a:r>
          </a:p>
        </p:txBody>
      </p:sp>
      <p:pic>
        <p:nvPicPr>
          <p:cNvPr id="319" name="world-wide-we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0007" y="849509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62318" y="7401298"/>
            <a:ext cx="355139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Giovanni Borrelli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11597640" y="5552593"/>
            <a:ext cx="1228603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b="1" dirty="0" err="1"/>
              <a:t>Grazie</a:t>
            </a:r>
            <a:r>
              <a:rPr b="1" dirty="0"/>
              <a:t>!</a:t>
            </a:r>
          </a:p>
        </p:txBody>
      </p:sp>
      <p:pic>
        <p:nvPicPr>
          <p:cNvPr id="327" name="Schermata 2022-06-20 alle 15.00.2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67" y="534805"/>
            <a:ext cx="3386667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28" name="Schermata 2022-06-20 alle 15.00.3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1098" y="534805"/>
            <a:ext cx="3386667" cy="254000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29" name="Schermata 2022-06-20 alle 15.00.5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67" y="3363407"/>
            <a:ext cx="3386667" cy="254000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0" name="Schermata 2022-06-20 alle 15.00.47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580" y="3363407"/>
            <a:ext cx="3386667" cy="254000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1" name="linkedin(1).png" descr="linkedin(1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7307" y="882979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7BFC21-ADB2-615D-E355-F4C28E63EB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3634" y="6425550"/>
            <a:ext cx="3086802" cy="308680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8D57E62-2851-43D5-1E05-9B811FCD1C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2992" y="7300756"/>
            <a:ext cx="2213393" cy="22133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02DEA-2AC4-57E9-B713-1ECA9D15EB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9262" y="3356408"/>
            <a:ext cx="3386668" cy="25469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0977F0-1E93-3E95-DF2F-0343826C4D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961" y="3363407"/>
            <a:ext cx="3382673" cy="254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FBC0F-ED1F-F1A7-ACDF-CAE608480A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567" y="527851"/>
            <a:ext cx="3382673" cy="25469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B8A8BF6-AD29-F202-A6EB-72EAC50246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0448" y="527851"/>
            <a:ext cx="3387966" cy="25469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/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245" name="email@studenti.unisa.it…"/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 descr="Immagine che contiene cartone animato, clipart&#10;&#10;Descrizione generata automaticamente">
            <a:extLst>
              <a:ext uri="{FF2B5EF4-FFF2-40B4-BE49-F238E27FC236}">
                <a16:creationId xmlns:a16="http://schemas.microsoft.com/office/drawing/2014/main" id="{D5D7E62C-8662-CD87-CBAB-63AB4960E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4" y="3087193"/>
            <a:ext cx="3119414" cy="31194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1DAB30-FC96-6D83-F28B-6BA8A35F5460}"/>
              </a:ext>
            </a:extLst>
          </p:cNvPr>
          <p:cNvSpPr txBox="1"/>
          <p:nvPr/>
        </p:nvSpPr>
        <p:spPr>
          <a:xfrm>
            <a:off x="4166625" y="2748870"/>
            <a:ext cx="8293001" cy="382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/>
              <a:t>I requisiti descrivono come funziona un sistema.</a:t>
            </a:r>
          </a:p>
          <a:p>
            <a:r>
              <a:rPr lang="it-IT" dirty="0">
                <a:solidFill>
                  <a:schemeClr val="accent1"/>
                </a:solidFill>
              </a:rPr>
              <a:t>Requisiti chiari </a:t>
            </a:r>
            <a:r>
              <a:rPr lang="it-IT" dirty="0"/>
              <a:t>riducono errori, ambiguità e costi di revisione, migliorando progettazione, implementazione e test.</a:t>
            </a:r>
          </a:p>
          <a:p>
            <a:r>
              <a:rPr lang="it-IT" dirty="0"/>
              <a:t>Nei modelli agili, la gestione continua dei requisiti favorisce l’adattamento ai cambiamenti e riduce gli sprechi.</a:t>
            </a:r>
          </a:p>
        </p:txBody>
      </p:sp>
    </p:spTree>
    <p:extLst>
      <p:ext uri="{BB962C8B-B14F-4D97-AF65-F5344CB8AC3E}">
        <p14:creationId xmlns:p14="http://schemas.microsoft.com/office/powerpoint/2010/main" val="2098476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EE96C-0E4B-407D-F621-566CEF09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DD4AFC23-E304-850D-4D9B-461F2672265A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61C4C68F-B631-D26A-1886-1B1D0AC2D9E9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4D9CC613-5A90-E679-E1FD-5D1EF0A6FA77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CDE7E393-88F5-D6DF-C2FE-72876619EF26}"/>
              </a:ext>
            </a:extLst>
          </p:cNvPr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7D7A5BCC-2528-E144-CBB8-0ED17004754B}"/>
              </a:ext>
            </a:extLst>
          </p:cNvPr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>
            <a:extLst>
              <a:ext uri="{FF2B5EF4-FFF2-40B4-BE49-F238E27FC236}">
                <a16:creationId xmlns:a16="http://schemas.microsoft.com/office/drawing/2014/main" id="{C215A75E-3848-CBB2-A175-DE2BFFEB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85255193-FF42-31F6-166D-960CFECED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511D4FC7-B33C-2183-39AE-5748484CD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F9E8FECD-B421-3CA8-2768-E605A055F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441BD5-9D19-8F3C-69FA-69EE24B77331}"/>
              </a:ext>
            </a:extLst>
          </p:cNvPr>
          <p:cNvSpPr txBox="1"/>
          <p:nvPr/>
        </p:nvSpPr>
        <p:spPr>
          <a:xfrm>
            <a:off x="895853" y="2228599"/>
            <a:ext cx="8420839" cy="5504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I requisiti vengono spesso convertiti in </a:t>
            </a: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user stories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Ogni user story include tre elementi chiave: </a:t>
            </a:r>
            <a:br>
              <a:rPr lang="it-IT" dirty="0"/>
            </a:br>
            <a:r>
              <a:rPr lang="it-IT" dirty="0">
                <a:solidFill>
                  <a:srgbClr val="C00000"/>
                </a:solidFill>
              </a:rPr>
              <a:t>Chi</a:t>
            </a:r>
            <a:r>
              <a:rPr lang="it-IT" dirty="0"/>
              <a:t>, </a:t>
            </a:r>
            <a:r>
              <a:rPr lang="it-IT" dirty="0">
                <a:solidFill>
                  <a:srgbClr val="00B050"/>
                </a:solidFill>
              </a:rPr>
              <a:t>Cosa</a:t>
            </a:r>
            <a:r>
              <a:rPr lang="it-IT" dirty="0"/>
              <a:t>, </a:t>
            </a:r>
            <a:r>
              <a:rPr lang="it-IT" dirty="0">
                <a:solidFill>
                  <a:srgbClr val="7030A0"/>
                </a:solidFill>
              </a:rPr>
              <a:t>Perché</a:t>
            </a:r>
            <a:r>
              <a:rPr lang="it-IT" dirty="0"/>
              <a:t>.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Esempio:</a:t>
            </a:r>
          </a:p>
          <a:p>
            <a:pPr algn="ctr">
              <a:spcBef>
                <a:spcPts val="0"/>
              </a:spcBef>
            </a:pPr>
            <a:r>
              <a:rPr lang="it-IT" dirty="0"/>
              <a:t>“</a:t>
            </a:r>
            <a:r>
              <a:rPr lang="it-IT" i="1" dirty="0">
                <a:solidFill>
                  <a:srgbClr val="C00000"/>
                </a:solidFill>
              </a:rPr>
              <a:t>Come</a:t>
            </a:r>
            <a:r>
              <a:rPr lang="it-IT" i="1" dirty="0"/>
              <a:t> </a:t>
            </a:r>
            <a:r>
              <a:rPr lang="it-IT" i="1" dirty="0">
                <a:solidFill>
                  <a:srgbClr val="C00000"/>
                </a:solidFill>
              </a:rPr>
              <a:t>utente registrato</a:t>
            </a:r>
            <a:r>
              <a:rPr lang="it-IT" i="1" dirty="0"/>
              <a:t>, </a:t>
            </a:r>
            <a:r>
              <a:rPr lang="it-IT" i="1" dirty="0">
                <a:solidFill>
                  <a:srgbClr val="00B050"/>
                </a:solidFill>
              </a:rPr>
              <a:t>voglio reimpostare la password</a:t>
            </a:r>
            <a:r>
              <a:rPr lang="it-IT" i="1" dirty="0"/>
              <a:t> </a:t>
            </a:r>
            <a:r>
              <a:rPr lang="it-IT" i="1" dirty="0">
                <a:solidFill>
                  <a:srgbClr val="7030A0"/>
                </a:solidFill>
              </a:rPr>
              <a:t>per recuperare l’accesso al sistema</a:t>
            </a:r>
            <a:r>
              <a:rPr lang="it-IT" dirty="0"/>
              <a:t>.”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88CD48B-B337-59F2-DEB7-D8A3D69FC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742" y="3407681"/>
            <a:ext cx="2081305" cy="2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620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/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245" name="email@studenti.unisa.it…"/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E8D5C1-11F2-A96D-DCEE-2021CCBB2275}"/>
              </a:ext>
            </a:extLst>
          </p:cNvPr>
          <p:cNvSpPr txBox="1"/>
          <p:nvPr/>
        </p:nvSpPr>
        <p:spPr>
          <a:xfrm>
            <a:off x="1467916" y="3331329"/>
            <a:ext cx="798973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algn="ctr">
              <a:spcBef>
                <a:spcPts val="0"/>
              </a:spcBef>
            </a:pPr>
            <a:r>
              <a:rPr lang="it-IT" dirty="0"/>
              <a:t>La traduzione manuale dei requisiti in user stories richiede tempo e può introdurre incoerenze e ambiguità.</a:t>
            </a:r>
          </a:p>
          <a:p>
            <a:pPr lvl="1">
              <a:spcBef>
                <a:spcPts val="0"/>
              </a:spcBef>
            </a:pPr>
            <a:endParaRPr lang="it-IT" dirty="0"/>
          </a:p>
          <a:p>
            <a:pPr lvl="1" algn="ctr">
              <a:spcBef>
                <a:spcPts val="0"/>
              </a:spcBef>
            </a:pPr>
            <a:r>
              <a:rPr lang="it-IT" dirty="0"/>
              <a:t>L’automazione di questo processo accelera la conversione, riduce gli errori soggettivi, garantisce maggiore uniformità, e migliora la qualità complessiva dello sviluppo software.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0025DB8-DFB5-8900-3BA4-8C4957127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846" y="3915347"/>
            <a:ext cx="1997272" cy="19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11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/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245" name="email@studenti.unisa.it…"/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0E3F1A-B6E2-8B6D-DB96-C992BF1F71A1}"/>
              </a:ext>
            </a:extLst>
          </p:cNvPr>
          <p:cNvSpPr txBox="1"/>
          <p:nvPr/>
        </p:nvSpPr>
        <p:spPr>
          <a:xfrm>
            <a:off x="3959232" y="2963452"/>
            <a:ext cx="7396004" cy="3842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Negli ultimi anni, diverse metodologie sono state proposte per supportare la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trasformazione di RS in US. 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 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metodi tradizionali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si basano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su regole, checklist, casi d’uso, ma presentano limiti significativi in termini di scalabilità, coerenza, tracciabilità e dipendenza dall’esperienza degli analisti.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950866E-5D6B-74C9-26C7-1FA03986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53" y="3726180"/>
            <a:ext cx="2301239" cy="23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114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FEFE0E-4832-ECFA-EAA3-795BD7FF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9A828ECB-8101-638D-3D28-CE86264166F4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53CD3A74-36ED-8C3B-0EA0-DC1B0C8772E9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F3062951-45F6-7E4F-E648-57A008868E2C}"/>
              </a:ext>
            </a:extLst>
          </p:cNvPr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BBDC7374-DE9D-0C61-83A1-2C45132EF262}"/>
              </a:ext>
            </a:extLst>
          </p:cNvPr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9CB1E94B-2128-41BB-584C-796D477E177D}"/>
              </a:ext>
            </a:extLst>
          </p:cNvPr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>
            <a:extLst>
              <a:ext uri="{FF2B5EF4-FFF2-40B4-BE49-F238E27FC236}">
                <a16:creationId xmlns:a16="http://schemas.microsoft.com/office/drawing/2014/main" id="{A7BB2C1A-DB42-117E-CEA5-3957B082B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12953A92-091A-5F84-8D42-4C9AB1C6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941A415B-3A70-DB8F-A61F-8D2DF2285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CEEDB13A-09B3-9509-9607-D0C675CDC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1FDD8F-4DB3-A655-61BF-B0BF2A02E19B}"/>
              </a:ext>
            </a:extLst>
          </p:cNvPr>
          <p:cNvSpPr txBox="1"/>
          <p:nvPr/>
        </p:nvSpPr>
        <p:spPr>
          <a:xfrm>
            <a:off x="3934964" y="2605061"/>
            <a:ext cx="8524662" cy="42370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dirty="0"/>
              <a:t>Approcci successivi basati su </a:t>
            </a:r>
            <a:r>
              <a:rPr lang="it-IT" dirty="0">
                <a:solidFill>
                  <a:schemeClr val="accent1"/>
                </a:solidFill>
              </a:rPr>
              <a:t>tecniche di NLP </a:t>
            </a:r>
            <a:r>
              <a:rPr lang="it-IT" dirty="0"/>
              <a:t>e </a:t>
            </a:r>
            <a:r>
              <a:rPr lang="it-IT" dirty="0">
                <a:solidFill>
                  <a:schemeClr val="accent1"/>
                </a:solidFill>
              </a:rPr>
              <a:t>ML tradizionali</a:t>
            </a:r>
            <a:r>
              <a:rPr lang="it-IT" dirty="0"/>
              <a:t>, come reti neurali artificiali (ANN), support </a:t>
            </a:r>
            <a:r>
              <a:rPr lang="it-IT" dirty="0" err="1"/>
              <a:t>vector</a:t>
            </a:r>
            <a:r>
              <a:rPr lang="it-IT" dirty="0"/>
              <a:t> machines (SVM) e algoritmi genetici.</a:t>
            </a:r>
          </a:p>
          <a:p>
            <a:r>
              <a:rPr lang="it-IT" b="1" dirty="0"/>
              <a:t>Vantaggi</a:t>
            </a:r>
            <a:r>
              <a:rPr lang="it-IT" dirty="0"/>
              <a:t>: automazione e capacità predittive.</a:t>
            </a:r>
          </a:p>
          <a:p>
            <a:r>
              <a:rPr lang="it-IT" b="1" dirty="0"/>
              <a:t>Svantaggi</a:t>
            </a:r>
            <a:r>
              <a:rPr lang="it-IT" dirty="0"/>
              <a:t>: non garantiscono la generazione completa e coerente delle user stories e spesso non catturano il </a:t>
            </a:r>
            <a:r>
              <a:rPr lang="it-IT" dirty="0" err="1"/>
              <a:t>Why</a:t>
            </a:r>
            <a:r>
              <a:rPr lang="it-IT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CB0FE3-5786-352D-0861-BC5E360A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76" y="3453913"/>
            <a:ext cx="2539354" cy="25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01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/>
          <p:cNvSpPr txBox="1"/>
          <p:nvPr/>
        </p:nvSpPr>
        <p:spPr>
          <a:xfrm>
            <a:off x="6934200" y="8553413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245" name="email@studenti.unisa.it…"/>
          <p:cNvSpPr txBox="1"/>
          <p:nvPr/>
        </p:nvSpPr>
        <p:spPr>
          <a:xfrm>
            <a:off x="983157" y="8528014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g.borrelli17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246" name="world-wide-we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5623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E8D5C1-11F2-A96D-DCEE-2021CCBB2275}"/>
              </a:ext>
            </a:extLst>
          </p:cNvPr>
          <p:cNvSpPr txBox="1"/>
          <p:nvPr/>
        </p:nvSpPr>
        <p:spPr>
          <a:xfrm>
            <a:off x="2911292" y="2433233"/>
            <a:ext cx="9797318" cy="424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dirty="0"/>
              <a:t>Più recentemente, l’avvento dei </a:t>
            </a:r>
            <a:r>
              <a:rPr lang="it-IT" dirty="0">
                <a:solidFill>
                  <a:schemeClr val="accent1"/>
                </a:solidFill>
              </a:rPr>
              <a:t>Large Language Models </a:t>
            </a:r>
            <a:r>
              <a:rPr lang="it-IT" dirty="0"/>
              <a:t>(LLM) ha aperto nuove possibilità, consentendo la generazione automatica di US e l’automazione di molte attività dell’ingegneria dei requisiti.</a:t>
            </a:r>
          </a:p>
          <a:p>
            <a:pPr algn="ctr"/>
            <a:r>
              <a:rPr lang="it-IT" dirty="0"/>
              <a:t>Nonostante questi progressi, rimangono alcune lacune: mancanza di dataset standardizzati, assenza di valutazioni comparative sulle tecniche di prompt engineering e nessun consenso sul modello LLM più efficace per la generazione di user stories.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4D84B7D-14D5-C3F7-4008-C940CD056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3676223"/>
            <a:ext cx="2182136" cy="21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788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08BBBB-244C-875F-82FC-28B43E48D66B}"/>
              </a:ext>
            </a:extLst>
          </p:cNvPr>
          <p:cNvSpPr txBox="1"/>
          <p:nvPr/>
        </p:nvSpPr>
        <p:spPr>
          <a:xfrm>
            <a:off x="983157" y="1784479"/>
            <a:ext cx="11338560" cy="850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 anchorCtr="1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</a:t>
            </a: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B7198920-880E-F880-9C2C-B55BF56549F7}"/>
              </a:ext>
            </a:extLst>
          </p:cNvPr>
          <p:cNvSpPr/>
          <p:nvPr/>
        </p:nvSpPr>
        <p:spPr>
          <a:xfrm>
            <a:off x="-13857" y="8395507"/>
            <a:ext cx="13018657" cy="13580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olo Tesi…">
            <a:extLst>
              <a:ext uri="{FF2B5EF4-FFF2-40B4-BE49-F238E27FC236}">
                <a16:creationId xmlns:a16="http://schemas.microsoft.com/office/drawing/2014/main" id="{ED212B60-74C3-79B7-DFFE-FE01C32B24E5}"/>
              </a:ext>
            </a:extLst>
          </p:cNvPr>
          <p:cNvSpPr txBox="1"/>
          <p:nvPr/>
        </p:nvSpPr>
        <p:spPr>
          <a:xfrm>
            <a:off x="6934200" y="8539917"/>
            <a:ext cx="5525949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Generazione Automatica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 di US a partire da RS tramite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/>
              <a:t>Prompt Engineering</a:t>
            </a:r>
            <a:endParaRPr lang="it-IT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F4CC3BBA-796E-0D79-BC13-11C02DFCE7D7}"/>
              </a:ext>
            </a:extLst>
          </p:cNvPr>
          <p:cNvSpPr txBox="1"/>
          <p:nvPr/>
        </p:nvSpPr>
        <p:spPr>
          <a:xfrm>
            <a:off x="983157" y="8514518"/>
            <a:ext cx="527067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g.borrelli17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https://github.com/GiovanniBorrelli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https://www.linkedin.com/in/giovanniborrelli01/</a:t>
            </a: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BA287EE6-E632-E514-AC84-4E359FA5B1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42127"/>
            <a:ext cx="254001" cy="24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9E1F62D7-3398-56FA-DEFE-740E28E9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0048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CF3F0F96-A93B-0713-B511-8AEE8ED46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64126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D0D199B-5C2C-279B-2B50-A68F58C30D34}"/>
              </a:ext>
            </a:extLst>
          </p:cNvPr>
          <p:cNvSpPr txBox="1"/>
          <p:nvPr/>
        </p:nvSpPr>
        <p:spPr>
          <a:xfrm>
            <a:off x="3211831" y="3059467"/>
            <a:ext cx="840105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Sviluppare un metodo basato su LLM e prompt engineering per generare automaticamente US da RS; colmare tre principali lacune nella ricerca attuale:</a:t>
            </a:r>
          </a:p>
          <a:p>
            <a:pPr marL="0" marR="0" indent="0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/>
          </a:p>
          <a:p>
            <a:pPr marL="0" marR="0" indent="0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• assenza di valutazioni comparative tra tecniche di prompt engineering;</a:t>
            </a:r>
          </a:p>
          <a:p>
            <a:pPr marL="0" marR="0" indent="0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• mancanza di confronto tra diversi LLM;</a:t>
            </a:r>
          </a:p>
          <a:p>
            <a:pPr marL="0" marR="0" indent="0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• necessità di validare l’efficacia dei LLM rispetto ai metodi tradizionali.</a:t>
            </a:r>
            <a:endParaRPr kumimoji="0" lang="it-IT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510D5A5-29BB-0A9D-FD36-0AD70A08C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3913947"/>
            <a:ext cx="2074584" cy="20745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D06A881EF84BF4D9C2E0A241D74C9AB" ma:contentTypeVersion="13" ma:contentTypeDescription="Creare un nuovo documento." ma:contentTypeScope="" ma:versionID="8d58e4c5719ce12fd46af66d347671fc">
  <xsd:schema xmlns:xsd="http://www.w3.org/2001/XMLSchema" xmlns:xs="http://www.w3.org/2001/XMLSchema" xmlns:p="http://schemas.microsoft.com/office/2006/metadata/properties" xmlns:ns3="cff42edc-c61c-4f4e-a404-7f98bf7ffabe" xmlns:ns4="cad3c75a-58d7-40e3-abd0-865ba3ea7957" targetNamespace="http://schemas.microsoft.com/office/2006/metadata/properties" ma:root="true" ma:fieldsID="dbbc2f30483a63f25952c069b37ffe56" ns3:_="" ns4:_="">
    <xsd:import namespace="cff42edc-c61c-4f4e-a404-7f98bf7ffabe"/>
    <xsd:import namespace="cad3c75a-58d7-40e3-abd0-865ba3ea79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42edc-c61c-4f4e-a404-7f98bf7ffa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d3c75a-58d7-40e3-abd0-865ba3ea79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ad3c75a-58d7-40e3-abd0-865ba3ea7957" xsi:nil="true"/>
  </documentManagement>
</p:properties>
</file>

<file path=customXml/itemProps1.xml><?xml version="1.0" encoding="utf-8"?>
<ds:datastoreItem xmlns:ds="http://schemas.openxmlformats.org/officeDocument/2006/customXml" ds:itemID="{F86E19C3-E67C-42F8-B5DA-DB02F327AC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E41DE4-3E0A-4778-8F9C-F0BEFE9B97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f42edc-c61c-4f4e-a404-7f98bf7ffabe"/>
    <ds:schemaRef ds:uri="cad3c75a-58d7-40e3-abd0-865ba3ea7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365BF7-305E-49AD-8898-053F5601E4F5}">
  <ds:schemaRefs>
    <ds:schemaRef ds:uri="http://schemas.microsoft.com/office/2006/documentManagement/types"/>
    <ds:schemaRef ds:uri="http://schemas.microsoft.com/office/2006/metadata/properties"/>
    <ds:schemaRef ds:uri="cad3c75a-58d7-40e3-abd0-865ba3ea7957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ff42edc-c61c-4f4e-a404-7f98bf7ffab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2243</Words>
  <Application>Microsoft Office PowerPoint</Application>
  <PresentationFormat>Personalizzato</PresentationFormat>
  <Paragraphs>304</Paragraphs>
  <Slides>24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Helvetica</vt:lpstr>
      <vt:lpstr>Helvetica Neue</vt:lpstr>
      <vt:lpstr>Helvetica Neue Medium</vt:lpstr>
      <vt:lpstr>Lucida Grande</vt:lpstr>
      <vt:lpstr>White</vt:lpstr>
      <vt:lpstr>Generazione Automatica di User Stories a partire da Requisiti Software tramite Prompt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Borrelli</dc:creator>
  <cp:lastModifiedBy>Giovanni Borrelli</cp:lastModifiedBy>
  <cp:revision>16</cp:revision>
  <dcterms:modified xsi:type="dcterms:W3CDTF">2025-10-23T23:36:16Z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0x0101006D06A881EF84BF4D9C2E0A241D74C9AB</vt:lpwstr>
  </property>
</Properties>
</file>